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Arimo"/>
      <p:regular r:id="rId32"/>
    </p:embeddedFont>
    <p:embeddedFont>
      <p:font typeface="Canva Sans"/>
      <p:regular r:id="rId33"/>
    </p:embeddedFont>
    <p:embeddedFont>
      <p:font typeface="Inter"/>
      <p:regular r:id="rId34"/>
    </p:embeddedFont>
    <p:embeddedFont>
      <p:font typeface="Inter Bold"/>
      <p:regular r:id="rId35"/>
    </p:embeddedFont>
    <p:embeddedFont>
      <p:font typeface="Inter Italics"/>
      <p:regular r:id="rId36"/>
    </p:embeddedFont>
    <p:embeddedFont>
      <p:font typeface="The Seasons"/>
      <p:regular r:id="rId37"/>
    </p:embeddedFont>
    <p:embeddedFont>
      <p:font typeface="The Seasons Bold"/>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hyperlink" Target="https://github.com/JosanGeorge/NM_Mern_Stack-ShopEZ" TargetMode="External"/><Relationship Id="rId4" Type="http://schemas.openxmlformats.org/officeDocument/2006/relationships/hyperlink" Target="https://drive.google.com/file/d/1MYC1tMsTOqXuh5dozuBPEW3iWxyTXhYB/vie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2075642" y="1028700"/>
            <a:ext cx="4348594" cy="5117177"/>
            <a:chOff x="0" y="0"/>
            <a:chExt cx="1145309" cy="1347734"/>
          </a:xfrm>
        </p:grpSpPr>
        <p:sp>
          <p:nvSpPr>
            <p:cNvPr id="3" name="Freeform 3"/>
            <p:cNvSpPr/>
            <p:nvPr/>
          </p:nvSpPr>
          <p:spPr>
            <a:xfrm>
              <a:off x="0" y="0"/>
              <a:ext cx="1145309" cy="1347734"/>
            </a:xfrm>
            <a:custGeom>
              <a:avLst/>
              <a:gdLst/>
              <a:ahLst/>
              <a:cxnLst/>
              <a:rect l="l" t="t" r="r" b="b"/>
              <a:pathLst>
                <a:path w="1145309" h="1347734">
                  <a:moveTo>
                    <a:pt x="90797" y="0"/>
                  </a:moveTo>
                  <a:lnTo>
                    <a:pt x="1054512" y="0"/>
                  </a:lnTo>
                  <a:cubicBezTo>
                    <a:pt x="1104658" y="0"/>
                    <a:pt x="1145309" y="40651"/>
                    <a:pt x="1145309" y="90797"/>
                  </a:cubicBezTo>
                  <a:lnTo>
                    <a:pt x="1145309" y="1256937"/>
                  </a:lnTo>
                  <a:cubicBezTo>
                    <a:pt x="1145309" y="1281018"/>
                    <a:pt x="1135743" y="1304113"/>
                    <a:pt x="1118715" y="1321140"/>
                  </a:cubicBezTo>
                  <a:cubicBezTo>
                    <a:pt x="1101687" y="1338168"/>
                    <a:pt x="1078593" y="1347734"/>
                    <a:pt x="1054512" y="1347734"/>
                  </a:cubicBezTo>
                  <a:lnTo>
                    <a:pt x="90797" y="1347734"/>
                  </a:lnTo>
                  <a:cubicBezTo>
                    <a:pt x="66716" y="1347734"/>
                    <a:pt x="43621" y="1338168"/>
                    <a:pt x="26594" y="1321140"/>
                  </a:cubicBezTo>
                  <a:cubicBezTo>
                    <a:pt x="9566" y="1304113"/>
                    <a:pt x="0" y="1281018"/>
                    <a:pt x="0" y="1256937"/>
                  </a:cubicBezTo>
                  <a:lnTo>
                    <a:pt x="0" y="90797"/>
                  </a:lnTo>
                  <a:cubicBezTo>
                    <a:pt x="0" y="66716"/>
                    <a:pt x="9566" y="43621"/>
                    <a:pt x="26594" y="26594"/>
                  </a:cubicBezTo>
                  <a:cubicBezTo>
                    <a:pt x="43621" y="9566"/>
                    <a:pt x="66716" y="0"/>
                    <a:pt x="90797" y="0"/>
                  </a:cubicBezTo>
                  <a:close/>
                </a:path>
              </a:pathLst>
            </a:custGeom>
            <a:solidFill>
              <a:srgbClr val="5271FF"/>
            </a:solidFill>
          </p:spPr>
        </p:sp>
        <p:sp>
          <p:nvSpPr>
            <p:cNvPr id="4" name="TextBox 4"/>
            <p:cNvSpPr txBox="1"/>
            <p:nvPr/>
          </p:nvSpPr>
          <p:spPr>
            <a:xfrm>
              <a:off x="0" y="-38100"/>
              <a:ext cx="1145309" cy="138583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969703" y="1028700"/>
            <a:ext cx="4348594" cy="5117177"/>
            <a:chOff x="0" y="0"/>
            <a:chExt cx="1145309" cy="1347734"/>
          </a:xfrm>
        </p:grpSpPr>
        <p:sp>
          <p:nvSpPr>
            <p:cNvPr id="6" name="Freeform 6"/>
            <p:cNvSpPr/>
            <p:nvPr/>
          </p:nvSpPr>
          <p:spPr>
            <a:xfrm>
              <a:off x="0" y="0"/>
              <a:ext cx="1145309" cy="1347734"/>
            </a:xfrm>
            <a:custGeom>
              <a:avLst/>
              <a:gdLst/>
              <a:ahLst/>
              <a:cxnLst/>
              <a:rect l="l" t="t" r="r" b="b"/>
              <a:pathLst>
                <a:path w="1145309" h="1347734">
                  <a:moveTo>
                    <a:pt x="90797" y="0"/>
                  </a:moveTo>
                  <a:lnTo>
                    <a:pt x="1054512" y="0"/>
                  </a:lnTo>
                  <a:cubicBezTo>
                    <a:pt x="1104658" y="0"/>
                    <a:pt x="1145309" y="40651"/>
                    <a:pt x="1145309" y="90797"/>
                  </a:cubicBezTo>
                  <a:lnTo>
                    <a:pt x="1145309" y="1256937"/>
                  </a:lnTo>
                  <a:cubicBezTo>
                    <a:pt x="1145309" y="1281018"/>
                    <a:pt x="1135743" y="1304113"/>
                    <a:pt x="1118715" y="1321140"/>
                  </a:cubicBezTo>
                  <a:cubicBezTo>
                    <a:pt x="1101687" y="1338168"/>
                    <a:pt x="1078593" y="1347734"/>
                    <a:pt x="1054512" y="1347734"/>
                  </a:cubicBezTo>
                  <a:lnTo>
                    <a:pt x="90797" y="1347734"/>
                  </a:lnTo>
                  <a:cubicBezTo>
                    <a:pt x="66716" y="1347734"/>
                    <a:pt x="43621" y="1338168"/>
                    <a:pt x="26594" y="1321140"/>
                  </a:cubicBezTo>
                  <a:cubicBezTo>
                    <a:pt x="9566" y="1304113"/>
                    <a:pt x="0" y="1281018"/>
                    <a:pt x="0" y="1256937"/>
                  </a:cubicBezTo>
                  <a:lnTo>
                    <a:pt x="0" y="90797"/>
                  </a:lnTo>
                  <a:cubicBezTo>
                    <a:pt x="0" y="66716"/>
                    <a:pt x="9566" y="43621"/>
                    <a:pt x="26594" y="26594"/>
                  </a:cubicBezTo>
                  <a:cubicBezTo>
                    <a:pt x="43621" y="9566"/>
                    <a:pt x="66716" y="0"/>
                    <a:pt x="90797" y="0"/>
                  </a:cubicBezTo>
                  <a:close/>
                </a:path>
              </a:pathLst>
            </a:custGeom>
            <a:solidFill>
              <a:srgbClr val="5271FF"/>
            </a:solidFill>
          </p:spPr>
        </p:sp>
        <p:sp>
          <p:nvSpPr>
            <p:cNvPr id="7" name="TextBox 7"/>
            <p:cNvSpPr txBox="1"/>
            <p:nvPr/>
          </p:nvSpPr>
          <p:spPr>
            <a:xfrm>
              <a:off x="0" y="-38100"/>
              <a:ext cx="1145309" cy="138583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11863764" y="1028700"/>
            <a:ext cx="4348594" cy="5117177"/>
            <a:chOff x="0" y="0"/>
            <a:chExt cx="1145309" cy="1347734"/>
          </a:xfrm>
        </p:grpSpPr>
        <p:sp>
          <p:nvSpPr>
            <p:cNvPr id="9" name="Freeform 9"/>
            <p:cNvSpPr/>
            <p:nvPr/>
          </p:nvSpPr>
          <p:spPr>
            <a:xfrm>
              <a:off x="0" y="0"/>
              <a:ext cx="1145309" cy="1347734"/>
            </a:xfrm>
            <a:custGeom>
              <a:avLst/>
              <a:gdLst/>
              <a:ahLst/>
              <a:cxnLst/>
              <a:rect l="l" t="t" r="r" b="b"/>
              <a:pathLst>
                <a:path w="1145309" h="1347734">
                  <a:moveTo>
                    <a:pt x="90797" y="0"/>
                  </a:moveTo>
                  <a:lnTo>
                    <a:pt x="1054512" y="0"/>
                  </a:lnTo>
                  <a:cubicBezTo>
                    <a:pt x="1104658" y="0"/>
                    <a:pt x="1145309" y="40651"/>
                    <a:pt x="1145309" y="90797"/>
                  </a:cubicBezTo>
                  <a:lnTo>
                    <a:pt x="1145309" y="1256937"/>
                  </a:lnTo>
                  <a:cubicBezTo>
                    <a:pt x="1145309" y="1281018"/>
                    <a:pt x="1135743" y="1304113"/>
                    <a:pt x="1118715" y="1321140"/>
                  </a:cubicBezTo>
                  <a:cubicBezTo>
                    <a:pt x="1101687" y="1338168"/>
                    <a:pt x="1078593" y="1347734"/>
                    <a:pt x="1054512" y="1347734"/>
                  </a:cubicBezTo>
                  <a:lnTo>
                    <a:pt x="90797" y="1347734"/>
                  </a:lnTo>
                  <a:cubicBezTo>
                    <a:pt x="66716" y="1347734"/>
                    <a:pt x="43621" y="1338168"/>
                    <a:pt x="26594" y="1321140"/>
                  </a:cubicBezTo>
                  <a:cubicBezTo>
                    <a:pt x="9566" y="1304113"/>
                    <a:pt x="0" y="1281018"/>
                    <a:pt x="0" y="1256937"/>
                  </a:cubicBezTo>
                  <a:lnTo>
                    <a:pt x="0" y="90797"/>
                  </a:lnTo>
                  <a:cubicBezTo>
                    <a:pt x="0" y="66716"/>
                    <a:pt x="9566" y="43621"/>
                    <a:pt x="26594" y="26594"/>
                  </a:cubicBezTo>
                  <a:cubicBezTo>
                    <a:pt x="43621" y="9566"/>
                    <a:pt x="66716" y="0"/>
                    <a:pt x="90797" y="0"/>
                  </a:cubicBezTo>
                  <a:close/>
                </a:path>
              </a:pathLst>
            </a:custGeom>
            <a:solidFill>
              <a:srgbClr val="5271FF"/>
            </a:solidFill>
          </p:spPr>
        </p:sp>
        <p:sp>
          <p:nvSpPr>
            <p:cNvPr id="10" name="TextBox 10"/>
            <p:cNvSpPr txBox="1"/>
            <p:nvPr/>
          </p:nvSpPr>
          <p:spPr>
            <a:xfrm>
              <a:off x="0" y="-38100"/>
              <a:ext cx="1145309" cy="1385834"/>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075642" y="8566907"/>
            <a:ext cx="5968437" cy="0"/>
          </a:xfrm>
          <a:prstGeom prst="line">
            <a:avLst/>
          </a:prstGeom>
          <a:ln w="38100" cap="flat">
            <a:solidFill>
              <a:srgbClr val="000000">
                <a:alpha val="63922"/>
              </a:srgbClr>
            </a:solidFill>
            <a:prstDash val="solid"/>
            <a:headEnd type="none" w="sm" len="sm"/>
            <a:tailEnd type="none" w="sm" len="sm"/>
          </a:ln>
        </p:spPr>
      </p:sp>
      <p:sp>
        <p:nvSpPr>
          <p:cNvPr id="12" name="Freeform 12"/>
          <p:cNvSpPr/>
          <p:nvPr/>
        </p:nvSpPr>
        <p:spPr>
          <a:xfrm>
            <a:off x="5775847" y="7745615"/>
            <a:ext cx="1642583" cy="1642583"/>
          </a:xfrm>
          <a:custGeom>
            <a:avLst/>
            <a:gdLst/>
            <a:ahLst/>
            <a:cxnLst/>
            <a:rect l="l" t="t" r="r" b="b"/>
            <a:pathLst>
              <a:path w="1642583" h="1642583">
                <a:moveTo>
                  <a:pt x="0" y="0"/>
                </a:moveTo>
                <a:lnTo>
                  <a:pt x="1642582" y="0"/>
                </a:lnTo>
                <a:lnTo>
                  <a:pt x="1642582" y="1642583"/>
                </a:lnTo>
                <a:lnTo>
                  <a:pt x="0" y="1642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2524323" y="1346573"/>
            <a:ext cx="3451231" cy="3072075"/>
            <a:chOff x="0" y="0"/>
            <a:chExt cx="913116" cy="812800"/>
          </a:xfrm>
        </p:grpSpPr>
        <p:sp>
          <p:nvSpPr>
            <p:cNvPr id="14" name="Freeform 14"/>
            <p:cNvSpPr/>
            <p:nvPr/>
          </p:nvSpPr>
          <p:spPr>
            <a:xfrm>
              <a:off x="0" y="0"/>
              <a:ext cx="913116" cy="812800"/>
            </a:xfrm>
            <a:custGeom>
              <a:avLst/>
              <a:gdLst/>
              <a:ahLst/>
              <a:cxnLst/>
              <a:rect l="l" t="t" r="r" b="b"/>
              <a:pathLst>
                <a:path w="913116" h="812800">
                  <a:moveTo>
                    <a:pt x="51594" y="0"/>
                  </a:moveTo>
                  <a:lnTo>
                    <a:pt x="861521" y="0"/>
                  </a:lnTo>
                  <a:cubicBezTo>
                    <a:pt x="890016" y="0"/>
                    <a:pt x="913116" y="23100"/>
                    <a:pt x="913116" y="51594"/>
                  </a:cubicBezTo>
                  <a:lnTo>
                    <a:pt x="913116" y="761206"/>
                  </a:lnTo>
                  <a:cubicBezTo>
                    <a:pt x="913116" y="774889"/>
                    <a:pt x="907680" y="788013"/>
                    <a:pt x="898004" y="797688"/>
                  </a:cubicBezTo>
                  <a:cubicBezTo>
                    <a:pt x="888328" y="807364"/>
                    <a:pt x="875205" y="812800"/>
                    <a:pt x="861521" y="812800"/>
                  </a:cubicBezTo>
                  <a:lnTo>
                    <a:pt x="51594" y="812800"/>
                  </a:lnTo>
                  <a:cubicBezTo>
                    <a:pt x="37911" y="812800"/>
                    <a:pt x="24787" y="807364"/>
                    <a:pt x="15112" y="797688"/>
                  </a:cubicBezTo>
                  <a:cubicBezTo>
                    <a:pt x="5436" y="788013"/>
                    <a:pt x="0" y="774889"/>
                    <a:pt x="0" y="761206"/>
                  </a:cubicBezTo>
                  <a:lnTo>
                    <a:pt x="0" y="51594"/>
                  </a:lnTo>
                  <a:cubicBezTo>
                    <a:pt x="0" y="37911"/>
                    <a:pt x="5436" y="24787"/>
                    <a:pt x="15112" y="15112"/>
                  </a:cubicBezTo>
                  <a:cubicBezTo>
                    <a:pt x="24787" y="5436"/>
                    <a:pt x="37911" y="0"/>
                    <a:pt x="51594" y="0"/>
                  </a:cubicBezTo>
                  <a:close/>
                </a:path>
              </a:pathLst>
            </a:custGeom>
            <a:blipFill>
              <a:blip r:embed="rId4"/>
              <a:stretch>
                <a:fillRect l="-20617" r="-20617"/>
              </a:stretch>
            </a:blipFill>
          </p:spPr>
        </p:sp>
      </p:grpSp>
      <p:grpSp>
        <p:nvGrpSpPr>
          <p:cNvPr id="15" name="Group 15"/>
          <p:cNvGrpSpPr/>
          <p:nvPr/>
        </p:nvGrpSpPr>
        <p:grpSpPr>
          <a:xfrm>
            <a:off x="7418385" y="1346573"/>
            <a:ext cx="3451231" cy="3072075"/>
            <a:chOff x="0" y="0"/>
            <a:chExt cx="913116" cy="812800"/>
          </a:xfrm>
        </p:grpSpPr>
        <p:sp>
          <p:nvSpPr>
            <p:cNvPr id="16" name="Freeform 16"/>
            <p:cNvSpPr/>
            <p:nvPr/>
          </p:nvSpPr>
          <p:spPr>
            <a:xfrm>
              <a:off x="0" y="0"/>
              <a:ext cx="913116" cy="812800"/>
            </a:xfrm>
            <a:custGeom>
              <a:avLst/>
              <a:gdLst/>
              <a:ahLst/>
              <a:cxnLst/>
              <a:rect l="l" t="t" r="r" b="b"/>
              <a:pathLst>
                <a:path w="913116" h="812800">
                  <a:moveTo>
                    <a:pt x="51594" y="0"/>
                  </a:moveTo>
                  <a:lnTo>
                    <a:pt x="861521" y="0"/>
                  </a:lnTo>
                  <a:cubicBezTo>
                    <a:pt x="890016" y="0"/>
                    <a:pt x="913116" y="23100"/>
                    <a:pt x="913116" y="51594"/>
                  </a:cubicBezTo>
                  <a:lnTo>
                    <a:pt x="913116" y="761206"/>
                  </a:lnTo>
                  <a:cubicBezTo>
                    <a:pt x="913116" y="774889"/>
                    <a:pt x="907680" y="788013"/>
                    <a:pt x="898004" y="797688"/>
                  </a:cubicBezTo>
                  <a:cubicBezTo>
                    <a:pt x="888328" y="807364"/>
                    <a:pt x="875205" y="812800"/>
                    <a:pt x="861521" y="812800"/>
                  </a:cubicBezTo>
                  <a:lnTo>
                    <a:pt x="51594" y="812800"/>
                  </a:lnTo>
                  <a:cubicBezTo>
                    <a:pt x="37911" y="812800"/>
                    <a:pt x="24787" y="807364"/>
                    <a:pt x="15112" y="797688"/>
                  </a:cubicBezTo>
                  <a:cubicBezTo>
                    <a:pt x="5436" y="788013"/>
                    <a:pt x="0" y="774889"/>
                    <a:pt x="0" y="761206"/>
                  </a:cubicBezTo>
                  <a:lnTo>
                    <a:pt x="0" y="51594"/>
                  </a:lnTo>
                  <a:cubicBezTo>
                    <a:pt x="0" y="37911"/>
                    <a:pt x="5436" y="24787"/>
                    <a:pt x="15112" y="15112"/>
                  </a:cubicBezTo>
                  <a:cubicBezTo>
                    <a:pt x="24787" y="5436"/>
                    <a:pt x="37911" y="0"/>
                    <a:pt x="51594" y="0"/>
                  </a:cubicBezTo>
                  <a:close/>
                </a:path>
              </a:pathLst>
            </a:custGeom>
            <a:blipFill>
              <a:blip r:embed="rId5"/>
              <a:stretch>
                <a:fillRect t="-6171" b="-6171"/>
              </a:stretch>
            </a:blipFill>
          </p:spPr>
        </p:sp>
      </p:grpSp>
      <p:grpSp>
        <p:nvGrpSpPr>
          <p:cNvPr id="17" name="Group 17"/>
          <p:cNvGrpSpPr/>
          <p:nvPr/>
        </p:nvGrpSpPr>
        <p:grpSpPr>
          <a:xfrm>
            <a:off x="12312446" y="1346573"/>
            <a:ext cx="3451231" cy="3072075"/>
            <a:chOff x="0" y="0"/>
            <a:chExt cx="913116" cy="812800"/>
          </a:xfrm>
        </p:grpSpPr>
        <p:sp>
          <p:nvSpPr>
            <p:cNvPr id="18" name="Freeform 18"/>
            <p:cNvSpPr/>
            <p:nvPr/>
          </p:nvSpPr>
          <p:spPr>
            <a:xfrm>
              <a:off x="0" y="0"/>
              <a:ext cx="913116" cy="812800"/>
            </a:xfrm>
            <a:custGeom>
              <a:avLst/>
              <a:gdLst/>
              <a:ahLst/>
              <a:cxnLst/>
              <a:rect l="l" t="t" r="r" b="b"/>
              <a:pathLst>
                <a:path w="913116" h="812800">
                  <a:moveTo>
                    <a:pt x="51594" y="0"/>
                  </a:moveTo>
                  <a:lnTo>
                    <a:pt x="861521" y="0"/>
                  </a:lnTo>
                  <a:cubicBezTo>
                    <a:pt x="890016" y="0"/>
                    <a:pt x="913116" y="23100"/>
                    <a:pt x="913116" y="51594"/>
                  </a:cubicBezTo>
                  <a:lnTo>
                    <a:pt x="913116" y="761206"/>
                  </a:lnTo>
                  <a:cubicBezTo>
                    <a:pt x="913116" y="774889"/>
                    <a:pt x="907680" y="788013"/>
                    <a:pt x="898004" y="797688"/>
                  </a:cubicBezTo>
                  <a:cubicBezTo>
                    <a:pt x="888328" y="807364"/>
                    <a:pt x="875205" y="812800"/>
                    <a:pt x="861521" y="812800"/>
                  </a:cubicBezTo>
                  <a:lnTo>
                    <a:pt x="51594" y="812800"/>
                  </a:lnTo>
                  <a:cubicBezTo>
                    <a:pt x="37911" y="812800"/>
                    <a:pt x="24787" y="807364"/>
                    <a:pt x="15112" y="797688"/>
                  </a:cubicBezTo>
                  <a:cubicBezTo>
                    <a:pt x="5436" y="788013"/>
                    <a:pt x="0" y="774889"/>
                    <a:pt x="0" y="761206"/>
                  </a:cubicBezTo>
                  <a:lnTo>
                    <a:pt x="0" y="51594"/>
                  </a:lnTo>
                  <a:cubicBezTo>
                    <a:pt x="0" y="37911"/>
                    <a:pt x="5436" y="24787"/>
                    <a:pt x="15112" y="15112"/>
                  </a:cubicBezTo>
                  <a:cubicBezTo>
                    <a:pt x="24787" y="5436"/>
                    <a:pt x="37911" y="0"/>
                    <a:pt x="51594" y="0"/>
                  </a:cubicBezTo>
                  <a:close/>
                </a:path>
              </a:pathLst>
            </a:custGeom>
            <a:blipFill>
              <a:blip r:embed="rId6"/>
              <a:stretch>
                <a:fillRect l="-14683" r="-14683"/>
              </a:stretch>
            </a:blipFill>
          </p:spPr>
        </p:sp>
      </p:grpSp>
      <p:grpSp>
        <p:nvGrpSpPr>
          <p:cNvPr id="19" name="Group 19"/>
          <p:cNvGrpSpPr/>
          <p:nvPr/>
        </p:nvGrpSpPr>
        <p:grpSpPr>
          <a:xfrm rot="-5400000">
            <a:off x="3402192" y="6369180"/>
            <a:ext cx="49885" cy="2702985"/>
            <a:chOff x="0" y="0"/>
            <a:chExt cx="13138" cy="711897"/>
          </a:xfrm>
        </p:grpSpPr>
        <p:sp>
          <p:nvSpPr>
            <p:cNvPr id="20" name="Freeform 20"/>
            <p:cNvSpPr/>
            <p:nvPr/>
          </p:nvSpPr>
          <p:spPr>
            <a:xfrm>
              <a:off x="0" y="0"/>
              <a:ext cx="13138" cy="711897"/>
            </a:xfrm>
            <a:custGeom>
              <a:avLst/>
              <a:gdLst/>
              <a:ahLst/>
              <a:cxnLst/>
              <a:rect l="l" t="t" r="r" b="b"/>
              <a:pathLst>
                <a:path w="13138" h="711897">
                  <a:moveTo>
                    <a:pt x="0" y="0"/>
                  </a:moveTo>
                  <a:lnTo>
                    <a:pt x="13138" y="0"/>
                  </a:lnTo>
                  <a:lnTo>
                    <a:pt x="13138" y="711897"/>
                  </a:lnTo>
                  <a:lnTo>
                    <a:pt x="0" y="711897"/>
                  </a:lnTo>
                  <a:close/>
                </a:path>
              </a:pathLst>
            </a:custGeom>
            <a:solidFill>
              <a:srgbClr val="FC6736"/>
            </a:solidFill>
          </p:spPr>
        </p:sp>
        <p:sp>
          <p:nvSpPr>
            <p:cNvPr id="21" name="TextBox 21"/>
            <p:cNvSpPr txBox="1"/>
            <p:nvPr/>
          </p:nvSpPr>
          <p:spPr>
            <a:xfrm>
              <a:off x="0" y="-38100"/>
              <a:ext cx="13138" cy="749997"/>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7533231" y="7948238"/>
            <a:ext cx="9242655" cy="1838325"/>
          </a:xfrm>
          <a:prstGeom prst="rect">
            <a:avLst/>
          </a:prstGeom>
        </p:spPr>
        <p:txBody>
          <a:bodyPr lIns="0" tIns="0" rIns="0" bIns="0" rtlCol="0" anchor="t">
            <a:spAutoFit/>
          </a:bodyPr>
          <a:lstStyle/>
          <a:p>
            <a:pPr algn="r">
              <a:lnSpc>
                <a:spcPts val="7199"/>
              </a:lnSpc>
            </a:pPr>
            <a:r>
              <a:rPr lang="en-US" sz="5999" b="1">
                <a:solidFill>
                  <a:srgbClr val="000000"/>
                </a:solidFill>
                <a:latin typeface="The Seasons Bold"/>
                <a:ea typeface="The Seasons Bold"/>
                <a:cs typeface="The Seasons Bold"/>
                <a:sym typeface="The Seasons Bold"/>
              </a:rPr>
              <a:t>MERN Stack powered by Mongo DB</a:t>
            </a:r>
          </a:p>
        </p:txBody>
      </p:sp>
      <p:sp>
        <p:nvSpPr>
          <p:cNvPr id="23" name="TextBox 23"/>
          <p:cNvSpPr txBox="1"/>
          <p:nvPr/>
        </p:nvSpPr>
        <p:spPr>
          <a:xfrm>
            <a:off x="12427293" y="4860199"/>
            <a:ext cx="3221537" cy="538026"/>
          </a:xfrm>
          <a:prstGeom prst="rect">
            <a:avLst/>
          </a:prstGeom>
        </p:spPr>
        <p:txBody>
          <a:bodyPr lIns="0" tIns="0" rIns="0" bIns="0" rtlCol="0" anchor="t">
            <a:spAutoFit/>
          </a:bodyPr>
          <a:lstStyle/>
          <a:p>
            <a:pPr algn="ctr">
              <a:lnSpc>
                <a:spcPts val="4372"/>
              </a:lnSpc>
            </a:pPr>
            <a:r>
              <a:rPr lang="en-US" sz="3363" b="1">
                <a:solidFill>
                  <a:srgbClr val="FFFFFF"/>
                </a:solidFill>
                <a:latin typeface="Inter Bold"/>
                <a:ea typeface="Inter Bold"/>
                <a:cs typeface="Inter Bold"/>
                <a:sym typeface="Inter Bold"/>
              </a:rPr>
              <a:t>Smart Bridge</a:t>
            </a:r>
          </a:p>
        </p:txBody>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
        <p:nvSpPr>
          <p:cNvPr id="25" name="TextBox 25"/>
          <p:cNvSpPr txBox="1"/>
          <p:nvPr/>
        </p:nvSpPr>
        <p:spPr>
          <a:xfrm>
            <a:off x="6696969" y="6771806"/>
            <a:ext cx="9242655" cy="923925"/>
          </a:xfrm>
          <a:prstGeom prst="rect">
            <a:avLst/>
          </a:prstGeom>
        </p:spPr>
        <p:txBody>
          <a:bodyPr lIns="0" tIns="0" rIns="0" bIns="0" rtlCol="0" anchor="t">
            <a:spAutoFit/>
          </a:bodyPr>
          <a:lstStyle/>
          <a:p>
            <a:pPr algn="r">
              <a:lnSpc>
                <a:spcPts val="7199"/>
              </a:lnSpc>
            </a:pPr>
            <a:r>
              <a:rPr lang="en-US" sz="5999" b="1">
                <a:solidFill>
                  <a:srgbClr val="000000"/>
                </a:solidFill>
                <a:latin typeface="The Seasons Bold"/>
                <a:ea typeface="The Seasons Bold"/>
                <a:cs typeface="The Seasons Bold"/>
                <a:sym typeface="The Seasons Bold"/>
              </a:rPr>
              <a:t>NAAN MUDHALVAN</a:t>
            </a:r>
          </a:p>
        </p:txBody>
      </p:sp>
      <p:sp>
        <p:nvSpPr>
          <p:cNvPr id="26" name="TextBox 26"/>
          <p:cNvSpPr txBox="1"/>
          <p:nvPr/>
        </p:nvSpPr>
        <p:spPr>
          <a:xfrm>
            <a:off x="2357406" y="4860199"/>
            <a:ext cx="3785066" cy="538026"/>
          </a:xfrm>
          <a:prstGeom prst="rect">
            <a:avLst/>
          </a:prstGeom>
        </p:spPr>
        <p:txBody>
          <a:bodyPr lIns="0" tIns="0" rIns="0" bIns="0" rtlCol="0" anchor="t">
            <a:spAutoFit/>
          </a:bodyPr>
          <a:lstStyle/>
          <a:p>
            <a:pPr algn="ctr">
              <a:lnSpc>
                <a:spcPts val="4372"/>
              </a:lnSpc>
            </a:pPr>
            <a:r>
              <a:rPr lang="en-US" sz="3363" b="1">
                <a:solidFill>
                  <a:srgbClr val="FFFFFF"/>
                </a:solidFill>
                <a:latin typeface="Inter Bold"/>
                <a:ea typeface="Inter Bold"/>
                <a:cs typeface="Inter Bold"/>
                <a:sym typeface="Inter Bold"/>
              </a:rPr>
              <a:t>Naan Mudhalvan</a:t>
            </a:r>
          </a:p>
        </p:txBody>
      </p:sp>
      <p:sp>
        <p:nvSpPr>
          <p:cNvPr id="27" name="TextBox 27"/>
          <p:cNvSpPr txBox="1"/>
          <p:nvPr/>
        </p:nvSpPr>
        <p:spPr>
          <a:xfrm>
            <a:off x="7648078" y="4860199"/>
            <a:ext cx="3221537" cy="538026"/>
          </a:xfrm>
          <a:prstGeom prst="rect">
            <a:avLst/>
          </a:prstGeom>
        </p:spPr>
        <p:txBody>
          <a:bodyPr lIns="0" tIns="0" rIns="0" bIns="0" rtlCol="0" anchor="t">
            <a:spAutoFit/>
          </a:bodyPr>
          <a:lstStyle/>
          <a:p>
            <a:pPr algn="ctr">
              <a:lnSpc>
                <a:spcPts val="4372"/>
              </a:lnSpc>
            </a:pPr>
            <a:r>
              <a:rPr lang="en-US" sz="3363" b="1">
                <a:solidFill>
                  <a:srgbClr val="FFFFFF"/>
                </a:solidFill>
                <a:latin typeface="Inter Bold"/>
                <a:ea typeface="Inter Bold"/>
                <a:cs typeface="Inter Bold"/>
                <a:sym typeface="Inter Bold"/>
              </a:rPr>
              <a:t>Smart Internz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254961" y="2613938"/>
            <a:ext cx="91670" cy="5872927"/>
            <a:chOff x="0" y="0"/>
            <a:chExt cx="24143" cy="1546779"/>
          </a:xfrm>
        </p:grpSpPr>
        <p:sp>
          <p:nvSpPr>
            <p:cNvPr id="3" name="Freeform 3"/>
            <p:cNvSpPr/>
            <p:nvPr/>
          </p:nvSpPr>
          <p:spPr>
            <a:xfrm>
              <a:off x="0" y="0"/>
              <a:ext cx="24143" cy="1546779"/>
            </a:xfrm>
            <a:custGeom>
              <a:avLst/>
              <a:gdLst/>
              <a:ahLst/>
              <a:cxnLst/>
              <a:rect l="l" t="t" r="r" b="b"/>
              <a:pathLst>
                <a:path w="24143" h="1546779">
                  <a:moveTo>
                    <a:pt x="0" y="0"/>
                  </a:moveTo>
                  <a:lnTo>
                    <a:pt x="24143" y="0"/>
                  </a:lnTo>
                  <a:lnTo>
                    <a:pt x="24143" y="1546779"/>
                  </a:lnTo>
                  <a:lnTo>
                    <a:pt x="0" y="1546779"/>
                  </a:lnTo>
                  <a:close/>
                </a:path>
              </a:pathLst>
            </a:custGeom>
            <a:solidFill>
              <a:srgbClr val="FC6736"/>
            </a:solidFill>
          </p:spPr>
        </p:sp>
        <p:sp>
          <p:nvSpPr>
            <p:cNvPr id="4" name="TextBox 4"/>
            <p:cNvSpPr txBox="1"/>
            <p:nvPr/>
          </p:nvSpPr>
          <p:spPr>
            <a:xfrm>
              <a:off x="0" y="-38100"/>
              <a:ext cx="24143" cy="1584879"/>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id="6" name="TextBox 6"/>
          <p:cNvSpPr txBox="1"/>
          <p:nvPr/>
        </p:nvSpPr>
        <p:spPr>
          <a:xfrm>
            <a:off x="1039344" y="692467"/>
            <a:ext cx="15995910" cy="1181100"/>
          </a:xfrm>
          <a:prstGeom prst="rect">
            <a:avLst/>
          </a:prstGeom>
        </p:spPr>
        <p:txBody>
          <a:bodyPr lIns="0" tIns="0" rIns="0" bIns="0" rtlCol="0" anchor="t">
            <a:spAutoFit/>
          </a:bodyPr>
          <a:lstStyle/>
          <a:p>
            <a:pPr algn="l">
              <a:lnSpc>
                <a:spcPts val="9095"/>
              </a:lnSpc>
            </a:pPr>
            <a:r>
              <a:rPr lang="en-US" sz="7579" b="1">
                <a:solidFill>
                  <a:srgbClr val="000000"/>
                </a:solidFill>
                <a:latin typeface="The Seasons Bold"/>
                <a:ea typeface="The Seasons Bold"/>
                <a:cs typeface="The Seasons Bold"/>
                <a:sym typeface="The Seasons Bold"/>
              </a:rPr>
              <a:t>3. PRE-REQUISITES</a:t>
            </a:r>
          </a:p>
        </p:txBody>
      </p:sp>
      <p:sp>
        <p:nvSpPr>
          <p:cNvPr id="7" name="TextBox 7"/>
          <p:cNvSpPr txBox="1"/>
          <p:nvPr/>
        </p:nvSpPr>
        <p:spPr>
          <a:xfrm>
            <a:off x="1263390" y="1968143"/>
            <a:ext cx="15547820" cy="895986"/>
          </a:xfrm>
          <a:prstGeom prst="rect">
            <a:avLst/>
          </a:prstGeom>
        </p:spPr>
        <p:txBody>
          <a:bodyPr lIns="0" tIns="0" rIns="0" bIns="0" rtlCol="0" anchor="t">
            <a:spAutoFit/>
          </a:bodyPr>
          <a:lstStyle/>
          <a:p>
            <a:pPr algn="l">
              <a:lnSpc>
                <a:spcPts val="3639"/>
              </a:lnSpc>
            </a:pPr>
            <a:r>
              <a:rPr lang="en-US" sz="2599">
                <a:solidFill>
                  <a:srgbClr val="000000"/>
                </a:solidFill>
                <a:latin typeface="Inter"/>
                <a:ea typeface="Inter"/>
                <a:cs typeface="Inter"/>
                <a:sym typeface="Inter"/>
              </a:rPr>
              <a:t>To develop the ShopEZ e-commerce application using Node.js, Express.js, MongoDB, and React.js, here are the essential prerequisites</a:t>
            </a:r>
          </a:p>
        </p:txBody>
      </p:sp>
      <p:sp>
        <p:nvSpPr>
          <p:cNvPr id="8" name="TextBox 8"/>
          <p:cNvSpPr txBox="1"/>
          <p:nvPr/>
        </p:nvSpPr>
        <p:spPr>
          <a:xfrm>
            <a:off x="707141" y="2859683"/>
            <a:ext cx="13342778" cy="606425"/>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Key Prerequisites</a:t>
            </a:r>
          </a:p>
        </p:txBody>
      </p:sp>
      <p:sp>
        <p:nvSpPr>
          <p:cNvPr id="9" name="TextBox 9"/>
          <p:cNvSpPr txBox="1"/>
          <p:nvPr/>
        </p:nvSpPr>
        <p:spPr>
          <a:xfrm>
            <a:off x="707141" y="3570883"/>
            <a:ext cx="15547820" cy="3041650"/>
          </a:xfrm>
          <a:prstGeom prst="rect">
            <a:avLst/>
          </a:prstGeom>
        </p:spPr>
        <p:txBody>
          <a:bodyPr lIns="0" tIns="0" rIns="0" bIns="0" rtlCol="0" anchor="t">
            <a:spAutoFit/>
          </a:bodyPr>
          <a:lstStyle/>
          <a:p>
            <a:pPr algn="l">
              <a:lnSpc>
                <a:spcPts val="3499"/>
              </a:lnSpc>
            </a:pPr>
            <a:r>
              <a:rPr lang="en-US" sz="2499">
                <a:solidFill>
                  <a:srgbClr val="000000"/>
                </a:solidFill>
                <a:latin typeface="Inter"/>
                <a:ea typeface="Inter"/>
                <a:cs typeface="Inter"/>
                <a:sym typeface="Inter"/>
              </a:rPr>
              <a:t>⦁ </a:t>
            </a:r>
            <a:r>
              <a:rPr lang="en-US" sz="2499" b="1">
                <a:solidFill>
                  <a:srgbClr val="000000"/>
                </a:solidFill>
                <a:latin typeface="Inter Bold"/>
                <a:ea typeface="Inter Bold"/>
                <a:cs typeface="Inter Bold"/>
                <a:sym typeface="Inter Bold"/>
              </a:rPr>
              <a:t>Node.js and npm:</a:t>
            </a:r>
          </a:p>
          <a:p>
            <a:pPr algn="l">
              <a:lnSpc>
                <a:spcPts val="3499"/>
              </a:lnSpc>
            </a:pPr>
            <a:r>
              <a:rPr lang="en-US" sz="2499">
                <a:solidFill>
                  <a:srgbClr val="000000"/>
                </a:solidFill>
                <a:latin typeface="Inter"/>
                <a:ea typeface="Inter"/>
                <a:cs typeface="Inter"/>
                <a:sym typeface="Inter"/>
              </a:rPr>
              <a:t>Node.js is a runtime environment that enables JavaScript to run server-side, offering scalability and efficiency for network applications.</a:t>
            </a:r>
          </a:p>
          <a:p>
            <a:pPr algn="l">
              <a:lnSpc>
                <a:spcPts val="3499"/>
              </a:lnSpc>
            </a:pPr>
            <a:r>
              <a:rPr lang="en-US" sz="2499">
                <a:solidFill>
                  <a:srgbClr val="000000"/>
                </a:solidFill>
                <a:latin typeface="Inter"/>
                <a:ea typeface="Inter"/>
                <a:cs typeface="Inter"/>
                <a:sym typeface="Inter"/>
              </a:rPr>
              <a:t>⦁ </a:t>
            </a:r>
            <a:r>
              <a:rPr lang="en-US" sz="2499" b="1">
                <a:solidFill>
                  <a:srgbClr val="000000"/>
                </a:solidFill>
                <a:latin typeface="Inter Bold"/>
                <a:ea typeface="Inter Bold"/>
                <a:cs typeface="Inter Bold"/>
                <a:sym typeface="Inter Bold"/>
              </a:rPr>
              <a:t>Download:</a:t>
            </a:r>
            <a:r>
              <a:rPr lang="en-US" sz="2499">
                <a:solidFill>
                  <a:srgbClr val="000000"/>
                </a:solidFill>
                <a:latin typeface="Inter"/>
                <a:ea typeface="Inter"/>
                <a:cs typeface="Inter"/>
                <a:sym typeface="Inter"/>
              </a:rPr>
              <a:t> ⦁ Node.js</a:t>
            </a:r>
          </a:p>
          <a:p>
            <a:pPr algn="l">
              <a:lnSpc>
                <a:spcPts val="3499"/>
              </a:lnSpc>
            </a:pPr>
            <a:r>
              <a:rPr lang="en-US" sz="2499">
                <a:solidFill>
                  <a:srgbClr val="000000"/>
                </a:solidFill>
                <a:latin typeface="Inter"/>
                <a:ea typeface="Inter"/>
                <a:cs typeface="Inter"/>
                <a:sym typeface="Inter"/>
              </a:rPr>
              <a:t>⦁</a:t>
            </a:r>
            <a:r>
              <a:rPr lang="en-US" sz="2499" b="1">
                <a:solidFill>
                  <a:srgbClr val="000000"/>
                </a:solidFill>
                <a:latin typeface="Inter Bold"/>
                <a:ea typeface="Inter Bold"/>
                <a:cs typeface="Inter Bold"/>
                <a:sym typeface="Inter Bold"/>
              </a:rPr>
              <a:t> Installation Instructions:</a:t>
            </a:r>
            <a:r>
              <a:rPr lang="en-US" sz="2499">
                <a:solidFill>
                  <a:srgbClr val="000000"/>
                </a:solidFill>
                <a:latin typeface="Inter"/>
                <a:ea typeface="Inter"/>
                <a:cs typeface="Inter"/>
                <a:sym typeface="Inter"/>
              </a:rPr>
              <a:t> ⦁ Node.js Installation Guide</a:t>
            </a:r>
          </a:p>
          <a:p>
            <a:pPr algn="l">
              <a:lnSpc>
                <a:spcPts val="3499"/>
              </a:lnSpc>
            </a:pPr>
            <a:r>
              <a:rPr lang="en-US" sz="2499">
                <a:solidFill>
                  <a:srgbClr val="000000"/>
                </a:solidFill>
                <a:latin typeface="Inter"/>
                <a:ea typeface="Inter"/>
                <a:cs typeface="Inter"/>
                <a:sym typeface="Inter"/>
              </a:rPr>
              <a:t>⦁ Run npm init to set up the project dependencies. </a:t>
            </a:r>
          </a:p>
          <a:p>
            <a:pPr algn="l">
              <a:lnSpc>
                <a:spcPts val="3499"/>
              </a:lnSpc>
            </a:pPr>
            <a:endParaRPr lang="en-US" sz="2499">
              <a:solidFill>
                <a:srgbClr val="000000"/>
              </a:solidFill>
              <a:latin typeface="Inter"/>
              <a:ea typeface="Inter"/>
              <a:cs typeface="Inter"/>
              <a:sym typeface="Inter"/>
            </a:endParaRPr>
          </a:p>
        </p:txBody>
      </p:sp>
      <p:pic>
        <p:nvPicPr>
          <p:cNvPr id="12" name="image1.jpeg">
            <a:extLst>
              <a:ext uri="{FF2B5EF4-FFF2-40B4-BE49-F238E27FC236}">
                <a16:creationId xmlns:a16="http://schemas.microsoft.com/office/drawing/2014/main" id="{0E154A86-B16A-1FA4-5EF3-E720F87871DC}"/>
              </a:ext>
            </a:extLst>
          </p:cNvPr>
          <p:cNvPicPr>
            <a:picLocks noChangeAspect="1"/>
          </p:cNvPicPr>
          <p:nvPr/>
        </p:nvPicPr>
        <p:blipFill>
          <a:blip r:embed="rId2" cstate="print"/>
          <a:stretch>
            <a:fillRect/>
          </a:stretch>
        </p:blipFill>
        <p:spPr>
          <a:xfrm>
            <a:off x="5578071" y="6497191"/>
            <a:ext cx="5699529" cy="36433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id="5" name="TextBox 5"/>
          <p:cNvSpPr txBox="1"/>
          <p:nvPr/>
        </p:nvSpPr>
        <p:spPr>
          <a:xfrm>
            <a:off x="1028700" y="952500"/>
            <a:ext cx="13342778" cy="639445"/>
          </a:xfrm>
          <a:prstGeom prst="rect">
            <a:avLst/>
          </a:prstGeom>
        </p:spPr>
        <p:txBody>
          <a:bodyPr lIns="0" tIns="0" rIns="0" bIns="0" rtlCol="0" anchor="t">
            <a:spAutoFit/>
          </a:bodyPr>
          <a:lstStyle/>
          <a:p>
            <a:pPr algn="l">
              <a:lnSpc>
                <a:spcPts val="5179"/>
              </a:lnSpc>
            </a:pPr>
            <a:r>
              <a:rPr lang="en-US" sz="3699" b="1">
                <a:solidFill>
                  <a:srgbClr val="000000"/>
                </a:solidFill>
                <a:latin typeface="Inter Bold"/>
                <a:ea typeface="Inter Bold"/>
                <a:cs typeface="Inter Bold"/>
                <a:sym typeface="Inter Bold"/>
              </a:rPr>
              <a:t>⦁ Express.js:</a:t>
            </a:r>
          </a:p>
        </p:txBody>
      </p:sp>
      <p:sp>
        <p:nvSpPr>
          <p:cNvPr id="6" name="TextBox 6"/>
          <p:cNvSpPr txBox="1"/>
          <p:nvPr/>
        </p:nvSpPr>
        <p:spPr>
          <a:xfrm>
            <a:off x="1250327" y="2134717"/>
            <a:ext cx="15547820" cy="1810385"/>
          </a:xfrm>
          <a:prstGeom prst="rect">
            <a:avLst/>
          </a:prstGeom>
        </p:spPr>
        <p:txBody>
          <a:bodyPr lIns="0" tIns="0" rIns="0" bIns="0" rtlCol="0" anchor="t">
            <a:spAutoFit/>
          </a:bodyPr>
          <a:lstStyle/>
          <a:p>
            <a:pPr algn="l">
              <a:lnSpc>
                <a:spcPts val="3640"/>
              </a:lnSpc>
            </a:pPr>
            <a:r>
              <a:rPr lang="en-US" sz="2600">
                <a:solidFill>
                  <a:srgbClr val="000000"/>
                </a:solidFill>
                <a:latin typeface="Inter"/>
                <a:ea typeface="Inter"/>
                <a:cs typeface="Inter"/>
                <a:sym typeface="Inter"/>
              </a:rPr>
              <a:t>⦁ Express.js is a lightweight and efficient web framework for Node.js that simplifies the creation of APIs and web applications, supporting routing, middleware, and a modular structure.</a:t>
            </a:r>
          </a:p>
          <a:p>
            <a:pPr algn="l">
              <a:lnSpc>
                <a:spcPts val="3640"/>
              </a:lnSpc>
            </a:pPr>
            <a:r>
              <a:rPr lang="en-US" sz="2600">
                <a:solidFill>
                  <a:srgbClr val="000000"/>
                </a:solidFill>
                <a:latin typeface="Inter"/>
                <a:ea typeface="Inter"/>
                <a:cs typeface="Inter"/>
                <a:sym typeface="Inter"/>
              </a:rPr>
              <a:t>⦁ </a:t>
            </a:r>
            <a:r>
              <a:rPr lang="en-US" sz="2600" b="1">
                <a:solidFill>
                  <a:srgbClr val="000000"/>
                </a:solidFill>
                <a:latin typeface="Inter Bold"/>
                <a:ea typeface="Inter Bold"/>
                <a:cs typeface="Inter Bold"/>
                <a:sym typeface="Inter Bold"/>
              </a:rPr>
              <a:t>Installation</a:t>
            </a:r>
            <a:r>
              <a:rPr lang="en-US" sz="2600">
                <a:solidFill>
                  <a:srgbClr val="000000"/>
                </a:solidFill>
                <a:latin typeface="Inter"/>
                <a:ea typeface="Inter"/>
                <a:cs typeface="Inter"/>
                <a:sym typeface="Inter"/>
              </a:rPr>
              <a:t>: Open your terminal and run: npm install express</a:t>
            </a:r>
          </a:p>
          <a:p>
            <a:pPr algn="l">
              <a:lnSpc>
                <a:spcPts val="3640"/>
              </a:lnSpc>
            </a:pPr>
            <a:endParaRPr lang="en-US" sz="2600">
              <a:solidFill>
                <a:srgbClr val="000000"/>
              </a:solidFill>
              <a:latin typeface="Inter"/>
              <a:ea typeface="Inter"/>
              <a:cs typeface="Inter"/>
              <a:sym typeface="Inter"/>
            </a:endParaRPr>
          </a:p>
        </p:txBody>
      </p:sp>
      <p:pic>
        <p:nvPicPr>
          <p:cNvPr id="7" name="image2.png">
            <a:extLst>
              <a:ext uri="{FF2B5EF4-FFF2-40B4-BE49-F238E27FC236}">
                <a16:creationId xmlns:a16="http://schemas.microsoft.com/office/drawing/2014/main" id="{B8D864BF-75F9-A7B4-E959-EA20987426D6}"/>
              </a:ext>
            </a:extLst>
          </p:cNvPr>
          <p:cNvPicPr>
            <a:picLocks noChangeAspect="1"/>
          </p:cNvPicPr>
          <p:nvPr/>
        </p:nvPicPr>
        <p:blipFill>
          <a:blip r:embed="rId2" cstate="print"/>
          <a:stretch>
            <a:fillRect/>
          </a:stretch>
        </p:blipFill>
        <p:spPr>
          <a:xfrm>
            <a:off x="4484744" y="3945102"/>
            <a:ext cx="9318511" cy="5943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
        <p:nvSpPr>
          <p:cNvPr id="5" name="TextBox 5"/>
          <p:cNvSpPr txBox="1"/>
          <p:nvPr/>
        </p:nvSpPr>
        <p:spPr>
          <a:xfrm>
            <a:off x="1057275" y="952500"/>
            <a:ext cx="13342778" cy="639445"/>
          </a:xfrm>
          <a:prstGeom prst="rect">
            <a:avLst/>
          </a:prstGeom>
        </p:spPr>
        <p:txBody>
          <a:bodyPr lIns="0" tIns="0" rIns="0" bIns="0" rtlCol="0" anchor="t">
            <a:spAutoFit/>
          </a:bodyPr>
          <a:lstStyle/>
          <a:p>
            <a:pPr algn="l">
              <a:lnSpc>
                <a:spcPts val="5179"/>
              </a:lnSpc>
            </a:pPr>
            <a:r>
              <a:rPr lang="en-US" sz="3699" b="1">
                <a:solidFill>
                  <a:srgbClr val="000000"/>
                </a:solidFill>
                <a:latin typeface="Inter Bold"/>
                <a:ea typeface="Inter Bold"/>
                <a:cs typeface="Inter Bold"/>
                <a:sym typeface="Inter Bold"/>
              </a:rPr>
              <a:t>⦁ MongoDB:</a:t>
            </a:r>
          </a:p>
        </p:txBody>
      </p:sp>
      <p:sp>
        <p:nvSpPr>
          <p:cNvPr id="6" name="TextBox 6"/>
          <p:cNvSpPr txBox="1"/>
          <p:nvPr/>
        </p:nvSpPr>
        <p:spPr>
          <a:xfrm>
            <a:off x="1028700" y="1837559"/>
            <a:ext cx="15547820" cy="2724785"/>
          </a:xfrm>
          <a:prstGeom prst="rect">
            <a:avLst/>
          </a:prstGeom>
        </p:spPr>
        <p:txBody>
          <a:bodyPr lIns="0" tIns="0" rIns="0" bIns="0" rtlCol="0" anchor="t">
            <a:spAutoFit/>
          </a:bodyPr>
          <a:lstStyle/>
          <a:p>
            <a:pPr algn="l">
              <a:lnSpc>
                <a:spcPts val="3639"/>
              </a:lnSpc>
            </a:pPr>
            <a:r>
              <a:rPr lang="en-US" sz="2599">
                <a:solidFill>
                  <a:srgbClr val="000000"/>
                </a:solidFill>
                <a:latin typeface="Inter"/>
                <a:ea typeface="Inter"/>
                <a:cs typeface="Inter"/>
                <a:sym typeface="Inter"/>
              </a:rPr>
              <a:t>⦁ MongoDB is a NoSQL database ideal for handling diverse data types, offering scalability and flexibility with JSON-like storage. It’s highly compatible with Node.js, making it suitable for large-scale applications.</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Download</a:t>
            </a:r>
            <a:r>
              <a:rPr lang="en-US" sz="2599">
                <a:solidFill>
                  <a:srgbClr val="000000"/>
                </a:solidFill>
                <a:latin typeface="Inter"/>
                <a:ea typeface="Inter"/>
                <a:cs typeface="Inter"/>
                <a:sym typeface="Inter"/>
              </a:rPr>
              <a:t>: ⦁ MongoDB Community Server</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Installation Instructions:</a:t>
            </a:r>
            <a:r>
              <a:rPr lang="en-US" sz="2599">
                <a:solidFill>
                  <a:srgbClr val="000000"/>
                </a:solidFill>
                <a:latin typeface="Inter"/>
                <a:ea typeface="Inter"/>
                <a:cs typeface="Inter"/>
                <a:sym typeface="Inter"/>
              </a:rPr>
              <a:t> ⦁ MongoDB Installation Guide</a:t>
            </a:r>
          </a:p>
          <a:p>
            <a:pPr algn="l">
              <a:lnSpc>
                <a:spcPts val="3639"/>
              </a:lnSpc>
            </a:pPr>
            <a:endParaRPr lang="en-US" sz="2599">
              <a:solidFill>
                <a:srgbClr val="000000"/>
              </a:solidFill>
              <a:latin typeface="Inter"/>
              <a:ea typeface="Inter"/>
              <a:cs typeface="Inter"/>
              <a:sym typeface="Inter"/>
            </a:endParaRPr>
          </a:p>
        </p:txBody>
      </p:sp>
      <p:pic>
        <p:nvPicPr>
          <p:cNvPr id="7" name="image3.jpeg">
            <a:extLst>
              <a:ext uri="{FF2B5EF4-FFF2-40B4-BE49-F238E27FC236}">
                <a16:creationId xmlns:a16="http://schemas.microsoft.com/office/drawing/2014/main" id="{B7183E6C-C040-8C4A-8E14-E3DE6C421B6D}"/>
              </a:ext>
            </a:extLst>
          </p:cNvPr>
          <p:cNvPicPr>
            <a:picLocks noChangeAspect="1"/>
          </p:cNvPicPr>
          <p:nvPr/>
        </p:nvPicPr>
        <p:blipFill>
          <a:blip r:embed="rId2" cstate="print"/>
          <a:stretch>
            <a:fillRect/>
          </a:stretch>
        </p:blipFill>
        <p:spPr>
          <a:xfrm>
            <a:off x="4181173" y="4152900"/>
            <a:ext cx="9242874" cy="54698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id="3" name="TextBox 3"/>
          <p:cNvSpPr txBox="1"/>
          <p:nvPr/>
        </p:nvSpPr>
        <p:spPr>
          <a:xfrm>
            <a:off x="1028700" y="952500"/>
            <a:ext cx="13342778" cy="606425"/>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 React.js:</a:t>
            </a:r>
          </a:p>
        </p:txBody>
      </p:sp>
      <p:sp>
        <p:nvSpPr>
          <p:cNvPr id="4" name="TextBox 4"/>
          <p:cNvSpPr txBox="1"/>
          <p:nvPr/>
        </p:nvSpPr>
        <p:spPr>
          <a:xfrm>
            <a:off x="1028700" y="1732784"/>
            <a:ext cx="15547820" cy="1727200"/>
          </a:xfrm>
          <a:prstGeom prst="rect">
            <a:avLst/>
          </a:prstGeom>
        </p:spPr>
        <p:txBody>
          <a:bodyPr lIns="0" tIns="0" rIns="0" bIns="0" rtlCol="0" anchor="t">
            <a:spAutoFit/>
          </a:bodyPr>
          <a:lstStyle/>
          <a:p>
            <a:pPr algn="l">
              <a:lnSpc>
                <a:spcPts val="3499"/>
              </a:lnSpc>
            </a:pPr>
            <a:r>
              <a:rPr lang="en-US" sz="2499">
                <a:solidFill>
                  <a:srgbClr val="000000"/>
                </a:solidFill>
                <a:latin typeface="Inter"/>
                <a:ea typeface="Inter"/>
                <a:cs typeface="Inter"/>
                <a:sym typeface="Inter"/>
              </a:rPr>
              <a:t>⦁ React.js is a widely used JavaScript library for building interactive user interfaces. It enables reusable UI components and dynamic web applications.</a:t>
            </a:r>
          </a:p>
          <a:p>
            <a:pPr algn="l">
              <a:lnSpc>
                <a:spcPts val="3499"/>
              </a:lnSpc>
            </a:pPr>
            <a:r>
              <a:rPr lang="en-US" sz="2499">
                <a:solidFill>
                  <a:srgbClr val="000000"/>
                </a:solidFill>
                <a:latin typeface="Inter"/>
                <a:ea typeface="Inter"/>
                <a:cs typeface="Inter"/>
                <a:sym typeface="Inter"/>
              </a:rPr>
              <a:t>⦁ Installation Guide: ⦁ React.js Installation</a:t>
            </a:r>
          </a:p>
          <a:p>
            <a:pPr algn="l">
              <a:lnSpc>
                <a:spcPts val="3499"/>
              </a:lnSpc>
            </a:pPr>
            <a:endParaRPr lang="en-US" sz="2499">
              <a:solidFill>
                <a:srgbClr val="000000"/>
              </a:solidFill>
              <a:latin typeface="Inter"/>
              <a:ea typeface="Inter"/>
              <a:cs typeface="Inter"/>
              <a:sym typeface="Inter"/>
            </a:endParaRPr>
          </a:p>
        </p:txBody>
      </p:sp>
      <p:sp>
        <p:nvSpPr>
          <p:cNvPr id="5" name="TextBox 5"/>
          <p:cNvSpPr txBox="1"/>
          <p:nvPr/>
        </p:nvSpPr>
        <p:spPr>
          <a:xfrm>
            <a:off x="1028700" y="3185346"/>
            <a:ext cx="13342778" cy="606425"/>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 HTML, CSS, and JavaScript:</a:t>
            </a:r>
          </a:p>
        </p:txBody>
      </p:sp>
      <p:sp>
        <p:nvSpPr>
          <p:cNvPr id="6" name="TextBox 6"/>
          <p:cNvSpPr txBox="1"/>
          <p:nvPr/>
        </p:nvSpPr>
        <p:spPr>
          <a:xfrm>
            <a:off x="1028700" y="3879084"/>
            <a:ext cx="15547820" cy="850900"/>
          </a:xfrm>
          <a:prstGeom prst="rect">
            <a:avLst/>
          </a:prstGeom>
        </p:spPr>
        <p:txBody>
          <a:bodyPr lIns="0" tIns="0" rIns="0" bIns="0" rtlCol="0" anchor="t">
            <a:spAutoFit/>
          </a:bodyPr>
          <a:lstStyle/>
          <a:p>
            <a:pPr algn="l">
              <a:lnSpc>
                <a:spcPts val="3499"/>
              </a:lnSpc>
            </a:pPr>
            <a:r>
              <a:rPr lang="en-US" sz="2499">
                <a:solidFill>
                  <a:srgbClr val="000000"/>
                </a:solidFill>
                <a:latin typeface="Inter"/>
                <a:ea typeface="Inter"/>
                <a:cs typeface="Inter"/>
                <a:sym typeface="Inter"/>
              </a:rPr>
              <a:t>⦁ Basic knowledge of HTML, CSS, and JavaScript is essential for structuring, styling, and enabling interactivity on the client-side.</a:t>
            </a:r>
          </a:p>
        </p:txBody>
      </p:sp>
      <p:sp>
        <p:nvSpPr>
          <p:cNvPr id="7" name="TextBox 7"/>
          <p:cNvSpPr txBox="1"/>
          <p:nvPr/>
        </p:nvSpPr>
        <p:spPr>
          <a:xfrm>
            <a:off x="1028700" y="4779196"/>
            <a:ext cx="13342778" cy="1225550"/>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 Database Connectivity:</a:t>
            </a:r>
          </a:p>
          <a:p>
            <a:pPr algn="l">
              <a:lnSpc>
                <a:spcPts val="4900"/>
              </a:lnSpc>
            </a:pPr>
            <a:endParaRPr lang="en-US" sz="3500" b="1">
              <a:solidFill>
                <a:srgbClr val="000000"/>
              </a:solidFill>
              <a:latin typeface="Inter Bold"/>
              <a:ea typeface="Inter Bold"/>
              <a:cs typeface="Inter Bold"/>
              <a:sym typeface="Inter Bold"/>
            </a:endParaRPr>
          </a:p>
        </p:txBody>
      </p:sp>
      <p:sp>
        <p:nvSpPr>
          <p:cNvPr id="8" name="TextBox 8"/>
          <p:cNvSpPr txBox="1"/>
          <p:nvPr/>
        </p:nvSpPr>
        <p:spPr>
          <a:xfrm>
            <a:off x="1028700" y="5560246"/>
            <a:ext cx="15547820" cy="1289050"/>
          </a:xfrm>
          <a:prstGeom prst="rect">
            <a:avLst/>
          </a:prstGeom>
        </p:spPr>
        <p:txBody>
          <a:bodyPr lIns="0" tIns="0" rIns="0" bIns="0" rtlCol="0" anchor="t">
            <a:spAutoFit/>
          </a:bodyPr>
          <a:lstStyle/>
          <a:p>
            <a:pPr algn="l">
              <a:lnSpc>
                <a:spcPts val="3499"/>
              </a:lnSpc>
            </a:pPr>
            <a:r>
              <a:rPr lang="en-US" sz="2499">
                <a:solidFill>
                  <a:srgbClr val="000000"/>
                </a:solidFill>
                <a:latin typeface="Inter"/>
                <a:ea typeface="Inter"/>
                <a:cs typeface="Inter"/>
                <a:sym typeface="Inter"/>
              </a:rPr>
              <a:t>⦁ Use a MongoDB driver or an ODM like Mongoose to connect the Node.js server with MongoDB for CRUD operations.</a:t>
            </a:r>
          </a:p>
          <a:p>
            <a:pPr algn="l">
              <a:lnSpc>
                <a:spcPts val="3499"/>
              </a:lnSpc>
            </a:pPr>
            <a:endParaRPr lang="en-US" sz="2499">
              <a:solidFill>
                <a:srgbClr val="000000"/>
              </a:solidFill>
              <a:latin typeface="Inter"/>
              <a:ea typeface="Inter"/>
              <a:cs typeface="Inter"/>
              <a:sym typeface="Inter"/>
            </a:endParaRPr>
          </a:p>
        </p:txBody>
      </p:sp>
      <p:sp>
        <p:nvSpPr>
          <p:cNvPr id="9" name="TextBox 9"/>
          <p:cNvSpPr txBox="1"/>
          <p:nvPr/>
        </p:nvSpPr>
        <p:spPr>
          <a:xfrm>
            <a:off x="1028700" y="6507984"/>
            <a:ext cx="13342778" cy="606425"/>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 Additional UI Libraries:</a:t>
            </a:r>
          </a:p>
        </p:txBody>
      </p:sp>
      <p:sp>
        <p:nvSpPr>
          <p:cNvPr id="10" name="TextBox 10"/>
          <p:cNvSpPr txBox="1"/>
          <p:nvPr/>
        </p:nvSpPr>
        <p:spPr>
          <a:xfrm>
            <a:off x="1028700" y="7285859"/>
            <a:ext cx="15547820" cy="412750"/>
          </a:xfrm>
          <a:prstGeom prst="rect">
            <a:avLst/>
          </a:prstGeom>
        </p:spPr>
        <p:txBody>
          <a:bodyPr lIns="0" tIns="0" rIns="0" bIns="0" rtlCol="0" anchor="t">
            <a:spAutoFit/>
          </a:bodyPr>
          <a:lstStyle/>
          <a:p>
            <a:pPr algn="l">
              <a:lnSpc>
                <a:spcPts val="3499"/>
              </a:lnSpc>
            </a:pPr>
            <a:r>
              <a:rPr lang="en-US" sz="2499">
                <a:solidFill>
                  <a:srgbClr val="000000"/>
                </a:solidFill>
                <a:latin typeface="Inter"/>
                <a:ea typeface="Inter"/>
                <a:cs typeface="Inter"/>
                <a:sym typeface="Inter"/>
              </a:rPr>
              <a:t>⦁ Utilize Material-UI and Bootstrap for enhanced styling and responsive components.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id="3" name="TextBox 3"/>
          <p:cNvSpPr txBox="1"/>
          <p:nvPr/>
        </p:nvSpPr>
        <p:spPr>
          <a:xfrm>
            <a:off x="1028700" y="952500"/>
            <a:ext cx="13342778" cy="606425"/>
          </a:xfrm>
          <a:prstGeom prst="rect">
            <a:avLst/>
          </a:prstGeom>
        </p:spPr>
        <p:txBody>
          <a:bodyPr lIns="0" tIns="0" rIns="0" bIns="0" rtlCol="0" anchor="t">
            <a:spAutoFit/>
          </a:bodyPr>
          <a:lstStyle/>
          <a:p>
            <a:pPr algn="l">
              <a:lnSpc>
                <a:spcPts val="4900"/>
              </a:lnSpc>
            </a:pPr>
            <a:endParaRPr/>
          </a:p>
        </p:txBody>
      </p:sp>
      <p:sp>
        <p:nvSpPr>
          <p:cNvPr id="4" name="TextBox 4"/>
          <p:cNvSpPr txBox="1"/>
          <p:nvPr/>
        </p:nvSpPr>
        <p:spPr>
          <a:xfrm>
            <a:off x="1028700" y="288922"/>
            <a:ext cx="14887039" cy="2611127"/>
          </a:xfrm>
          <a:prstGeom prst="rect">
            <a:avLst/>
          </a:prstGeom>
        </p:spPr>
        <p:txBody>
          <a:bodyPr lIns="0" tIns="0" rIns="0" bIns="0" rtlCol="0" anchor="t">
            <a:spAutoFit/>
          </a:bodyPr>
          <a:lstStyle/>
          <a:p>
            <a:pPr algn="l">
              <a:lnSpc>
                <a:spcPts val="5179"/>
              </a:lnSpc>
            </a:pPr>
            <a:endParaRPr/>
          </a:p>
          <a:p>
            <a:pPr algn="l">
              <a:lnSpc>
                <a:spcPts val="5179"/>
              </a:lnSpc>
            </a:pPr>
            <a:r>
              <a:rPr lang="en-US" sz="3699" b="1">
                <a:solidFill>
                  <a:srgbClr val="000000"/>
                </a:solidFill>
                <a:latin typeface="Inter Bold"/>
                <a:ea typeface="Inter Bold"/>
                <a:cs typeface="Inter Bold"/>
                <a:sym typeface="Inter Bold"/>
              </a:rPr>
              <a:t>Install dependencies:</a:t>
            </a:r>
          </a:p>
          <a:p>
            <a:pPr algn="l">
              <a:lnSpc>
                <a:spcPts val="5179"/>
              </a:lnSpc>
            </a:pPr>
            <a:endParaRPr lang="en-US" sz="3699" b="1">
              <a:solidFill>
                <a:srgbClr val="000000"/>
              </a:solidFill>
              <a:latin typeface="Inter Bold"/>
              <a:ea typeface="Inter Bold"/>
              <a:cs typeface="Inter Bold"/>
              <a:sym typeface="Inter Bold"/>
            </a:endParaRPr>
          </a:p>
          <a:p>
            <a:pPr algn="l">
              <a:lnSpc>
                <a:spcPts val="5179"/>
              </a:lnSpc>
            </a:pPr>
            <a:endParaRPr lang="en-US" sz="3699" b="1">
              <a:solidFill>
                <a:srgbClr val="000000"/>
              </a:solidFill>
              <a:latin typeface="Inter Bold"/>
              <a:ea typeface="Inter Bold"/>
              <a:cs typeface="Inter Bold"/>
              <a:sym typeface="Inter Bold"/>
            </a:endParaRPr>
          </a:p>
        </p:txBody>
      </p:sp>
      <p:sp>
        <p:nvSpPr>
          <p:cNvPr id="5" name="TextBox 5"/>
          <p:cNvSpPr txBox="1"/>
          <p:nvPr/>
        </p:nvSpPr>
        <p:spPr>
          <a:xfrm>
            <a:off x="1028700" y="1723259"/>
            <a:ext cx="15547820" cy="4096385"/>
          </a:xfrm>
          <a:prstGeom prst="rect">
            <a:avLst/>
          </a:prstGeom>
        </p:spPr>
        <p:txBody>
          <a:bodyPr lIns="0" tIns="0" rIns="0" bIns="0" rtlCol="0" anchor="t">
            <a:spAutoFit/>
          </a:bodyPr>
          <a:lstStyle/>
          <a:p>
            <a:pPr algn="l">
              <a:lnSpc>
                <a:spcPts val="3639"/>
              </a:lnSpc>
            </a:pPr>
            <a:r>
              <a:rPr lang="en-US" sz="2599">
                <a:solidFill>
                  <a:srgbClr val="000000"/>
                </a:solidFill>
                <a:latin typeface="Inter"/>
                <a:ea typeface="Inter"/>
                <a:cs typeface="Inter"/>
                <a:sym typeface="Inter"/>
              </a:rPr>
              <a:t>Client:</a:t>
            </a:r>
          </a:p>
          <a:p>
            <a:pPr algn="l">
              <a:lnSpc>
                <a:spcPts val="3639"/>
              </a:lnSpc>
            </a:pPr>
            <a:r>
              <a:rPr lang="en-US" sz="2599">
                <a:solidFill>
                  <a:srgbClr val="000000"/>
                </a:solidFill>
                <a:latin typeface="Inter"/>
                <a:ea typeface="Inter"/>
                <a:cs typeface="Inter"/>
                <a:sym typeface="Inter"/>
              </a:rPr>
              <a:t>Bash</a:t>
            </a:r>
          </a:p>
          <a:p>
            <a:pPr algn="l">
              <a:lnSpc>
                <a:spcPts val="3639"/>
              </a:lnSpc>
            </a:pPr>
            <a:r>
              <a:rPr lang="en-US" sz="2599">
                <a:solidFill>
                  <a:srgbClr val="000000"/>
                </a:solidFill>
                <a:latin typeface="Inter"/>
                <a:ea typeface="Inter"/>
                <a:cs typeface="Inter"/>
                <a:sym typeface="Inter"/>
              </a:rPr>
              <a:t>cd client</a:t>
            </a:r>
          </a:p>
          <a:p>
            <a:pPr algn="l">
              <a:lnSpc>
                <a:spcPts val="3639"/>
              </a:lnSpc>
            </a:pPr>
            <a:r>
              <a:rPr lang="en-US" sz="2599">
                <a:solidFill>
                  <a:srgbClr val="000000"/>
                </a:solidFill>
                <a:latin typeface="Inter"/>
                <a:ea typeface="Inter"/>
                <a:cs typeface="Inter"/>
                <a:sym typeface="Inter"/>
              </a:rPr>
              <a:t>npm install</a:t>
            </a:r>
          </a:p>
          <a:p>
            <a:pPr algn="l">
              <a:lnSpc>
                <a:spcPts val="3639"/>
              </a:lnSpc>
            </a:pPr>
            <a:r>
              <a:rPr lang="en-US" sz="2599">
                <a:solidFill>
                  <a:srgbClr val="000000"/>
                </a:solidFill>
                <a:latin typeface="Inter"/>
                <a:ea typeface="Inter"/>
                <a:cs typeface="Inter"/>
                <a:sym typeface="Inter"/>
              </a:rPr>
              <a:t>Server:</a:t>
            </a:r>
          </a:p>
          <a:p>
            <a:pPr algn="l">
              <a:lnSpc>
                <a:spcPts val="3639"/>
              </a:lnSpc>
            </a:pPr>
            <a:r>
              <a:rPr lang="en-US" sz="2599">
                <a:solidFill>
                  <a:srgbClr val="000000"/>
                </a:solidFill>
                <a:latin typeface="Inter"/>
                <a:ea typeface="Inter"/>
                <a:cs typeface="Inter"/>
                <a:sym typeface="Inter"/>
              </a:rPr>
              <a:t>Bash</a:t>
            </a:r>
          </a:p>
          <a:p>
            <a:pPr algn="l">
              <a:lnSpc>
                <a:spcPts val="3639"/>
              </a:lnSpc>
            </a:pPr>
            <a:r>
              <a:rPr lang="en-US" sz="2599">
                <a:solidFill>
                  <a:srgbClr val="000000"/>
                </a:solidFill>
                <a:latin typeface="Inter"/>
                <a:ea typeface="Inter"/>
                <a:cs typeface="Inter"/>
                <a:sym typeface="Inter"/>
              </a:rPr>
              <a:t>cd server</a:t>
            </a:r>
          </a:p>
          <a:p>
            <a:pPr algn="l">
              <a:lnSpc>
                <a:spcPts val="3639"/>
              </a:lnSpc>
            </a:pPr>
            <a:r>
              <a:rPr lang="en-US" sz="2599">
                <a:solidFill>
                  <a:srgbClr val="000000"/>
                </a:solidFill>
                <a:latin typeface="Inter"/>
                <a:ea typeface="Inter"/>
                <a:cs typeface="Inter"/>
                <a:sym typeface="Inter"/>
              </a:rPr>
              <a:t>npm install</a:t>
            </a:r>
          </a:p>
          <a:p>
            <a:pPr algn="l">
              <a:lnSpc>
                <a:spcPts val="3639"/>
              </a:lnSpc>
            </a:pPr>
            <a:endParaRPr lang="en-US" sz="2599">
              <a:solidFill>
                <a:srgbClr val="000000"/>
              </a:solidFill>
              <a:latin typeface="Inter"/>
              <a:ea typeface="Inter"/>
              <a:cs typeface="Inter"/>
              <a:sym typeface="Inter"/>
            </a:endParaRPr>
          </a:p>
        </p:txBody>
      </p:sp>
      <p:sp>
        <p:nvSpPr>
          <p:cNvPr id="6" name="TextBox 6"/>
          <p:cNvSpPr txBox="1"/>
          <p:nvPr/>
        </p:nvSpPr>
        <p:spPr>
          <a:xfrm>
            <a:off x="1028700" y="5574534"/>
            <a:ext cx="14887039" cy="639452"/>
          </a:xfrm>
          <a:prstGeom prst="rect">
            <a:avLst/>
          </a:prstGeom>
        </p:spPr>
        <p:txBody>
          <a:bodyPr lIns="0" tIns="0" rIns="0" bIns="0" rtlCol="0" anchor="t">
            <a:spAutoFit/>
          </a:bodyPr>
          <a:lstStyle/>
          <a:p>
            <a:pPr algn="l">
              <a:lnSpc>
                <a:spcPts val="5179"/>
              </a:lnSpc>
            </a:pPr>
            <a:r>
              <a:rPr lang="en-US" sz="3699" b="1">
                <a:solidFill>
                  <a:srgbClr val="000000"/>
                </a:solidFill>
                <a:latin typeface="Inter Bold"/>
                <a:ea typeface="Inter Bold"/>
                <a:cs typeface="Inter Bold"/>
                <a:sym typeface="Inter Bold"/>
              </a:rPr>
              <a:t>Start the Development Server</a:t>
            </a:r>
          </a:p>
        </p:txBody>
      </p:sp>
      <p:sp>
        <p:nvSpPr>
          <p:cNvPr id="7" name="TextBox 7"/>
          <p:cNvSpPr txBox="1"/>
          <p:nvPr/>
        </p:nvSpPr>
        <p:spPr>
          <a:xfrm>
            <a:off x="1028700" y="5812659"/>
            <a:ext cx="15547820" cy="3639185"/>
          </a:xfrm>
          <a:prstGeom prst="rect">
            <a:avLst/>
          </a:prstGeom>
        </p:spPr>
        <p:txBody>
          <a:bodyPr lIns="0" tIns="0" rIns="0" bIns="0" rtlCol="0" anchor="t">
            <a:spAutoFit/>
          </a:bodyPr>
          <a:lstStyle/>
          <a:p>
            <a:pPr algn="l">
              <a:lnSpc>
                <a:spcPts val="3639"/>
              </a:lnSpc>
            </a:pPr>
            <a:endParaRPr/>
          </a:p>
          <a:p>
            <a:pPr algn="l">
              <a:lnSpc>
                <a:spcPts val="3639"/>
              </a:lnSpc>
            </a:pPr>
            <a:endParaRPr/>
          </a:p>
          <a:p>
            <a:pPr algn="l">
              <a:lnSpc>
                <a:spcPts val="3639"/>
              </a:lnSpc>
            </a:pPr>
            <a:r>
              <a:rPr lang="en-US" sz="2599">
                <a:solidFill>
                  <a:srgbClr val="000000"/>
                </a:solidFill>
                <a:latin typeface="Inter"/>
                <a:ea typeface="Inter"/>
                <a:cs typeface="Inter"/>
                <a:sym typeface="Inter"/>
              </a:rPr>
              <a:t>⦁ To launch the development server, execute:</a:t>
            </a:r>
          </a:p>
          <a:p>
            <a:pPr algn="l">
              <a:lnSpc>
                <a:spcPts val="3639"/>
              </a:lnSpc>
            </a:pPr>
            <a:r>
              <a:rPr lang="en-US" sz="2599">
                <a:solidFill>
                  <a:srgbClr val="000000"/>
                </a:solidFill>
                <a:latin typeface="Inter"/>
                <a:ea typeface="Inter"/>
                <a:cs typeface="Inter"/>
                <a:sym typeface="Inter"/>
              </a:rPr>
              <a:t>                Bash</a:t>
            </a:r>
          </a:p>
          <a:p>
            <a:pPr algn="l">
              <a:lnSpc>
                <a:spcPts val="3639"/>
              </a:lnSpc>
            </a:pPr>
            <a:r>
              <a:rPr lang="en-US" sz="2599">
                <a:solidFill>
                  <a:srgbClr val="000000"/>
                </a:solidFill>
                <a:latin typeface="Inter"/>
                <a:ea typeface="Inter"/>
                <a:cs typeface="Inter"/>
                <a:sym typeface="Inter"/>
              </a:rPr>
              <a:t>                npm start</a:t>
            </a:r>
          </a:p>
          <a:p>
            <a:pPr algn="l">
              <a:lnSpc>
                <a:spcPts val="3639"/>
              </a:lnSpc>
            </a:pPr>
            <a:r>
              <a:rPr lang="en-US" sz="2599">
                <a:solidFill>
                  <a:srgbClr val="000000"/>
                </a:solidFill>
                <a:latin typeface="Inter"/>
                <a:ea typeface="Inter"/>
                <a:cs typeface="Inter"/>
                <a:sym typeface="Inter"/>
              </a:rPr>
              <a:t>⦁ Access the ShopEZ app at http://localhost:3000 by default.</a:t>
            </a:r>
          </a:p>
          <a:p>
            <a:pPr algn="l">
              <a:lnSpc>
                <a:spcPts val="3639"/>
              </a:lnSpc>
            </a:pPr>
            <a:endParaRPr lang="en-US" sz="2599">
              <a:solidFill>
                <a:srgbClr val="000000"/>
              </a:solidFill>
              <a:latin typeface="Inter"/>
              <a:ea typeface="Inter"/>
              <a:cs typeface="Inter"/>
              <a:sym typeface="Inter"/>
            </a:endParaRPr>
          </a:p>
          <a:p>
            <a:pPr algn="l">
              <a:lnSpc>
                <a:spcPts val="3639"/>
              </a:lnSpc>
            </a:pPr>
            <a:endParaRPr lang="en-US" sz="2599">
              <a:solidFill>
                <a:srgbClr val="000000"/>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1711480" y="3562386"/>
            <a:ext cx="14730980" cy="4722802"/>
            <a:chOff x="0" y="0"/>
            <a:chExt cx="2535220" cy="812800"/>
          </a:xfrm>
        </p:grpSpPr>
        <p:sp>
          <p:nvSpPr>
            <p:cNvPr id="3" name="Freeform 3"/>
            <p:cNvSpPr/>
            <p:nvPr/>
          </p:nvSpPr>
          <p:spPr>
            <a:xfrm>
              <a:off x="0" y="0"/>
              <a:ext cx="2535220" cy="812800"/>
            </a:xfrm>
            <a:custGeom>
              <a:avLst/>
              <a:gdLst/>
              <a:ahLst/>
              <a:cxnLst/>
              <a:rect l="l" t="t" r="r" b="b"/>
              <a:pathLst>
                <a:path w="2535220" h="812800">
                  <a:moveTo>
                    <a:pt x="12088" y="0"/>
                  </a:moveTo>
                  <a:lnTo>
                    <a:pt x="2523132" y="0"/>
                  </a:lnTo>
                  <a:cubicBezTo>
                    <a:pt x="2526338" y="0"/>
                    <a:pt x="2529413" y="1274"/>
                    <a:pt x="2531679" y="3540"/>
                  </a:cubicBezTo>
                  <a:cubicBezTo>
                    <a:pt x="2533946" y="5807"/>
                    <a:pt x="2535220" y="8882"/>
                    <a:pt x="2535220" y="12088"/>
                  </a:cubicBezTo>
                  <a:lnTo>
                    <a:pt x="2535220" y="800712"/>
                  </a:lnTo>
                  <a:cubicBezTo>
                    <a:pt x="2535220" y="803918"/>
                    <a:pt x="2533946" y="806993"/>
                    <a:pt x="2531679" y="809260"/>
                  </a:cubicBezTo>
                  <a:cubicBezTo>
                    <a:pt x="2529413" y="811526"/>
                    <a:pt x="2526338" y="812800"/>
                    <a:pt x="2523132" y="812800"/>
                  </a:cubicBezTo>
                  <a:lnTo>
                    <a:pt x="12088" y="812800"/>
                  </a:lnTo>
                  <a:cubicBezTo>
                    <a:pt x="8882" y="812800"/>
                    <a:pt x="5807" y="811526"/>
                    <a:pt x="3540" y="809260"/>
                  </a:cubicBezTo>
                  <a:cubicBezTo>
                    <a:pt x="1274" y="806993"/>
                    <a:pt x="0" y="803918"/>
                    <a:pt x="0" y="800712"/>
                  </a:cubicBezTo>
                  <a:lnTo>
                    <a:pt x="0" y="12088"/>
                  </a:lnTo>
                  <a:cubicBezTo>
                    <a:pt x="0" y="8882"/>
                    <a:pt x="1274" y="5807"/>
                    <a:pt x="3540" y="3540"/>
                  </a:cubicBezTo>
                  <a:cubicBezTo>
                    <a:pt x="5807" y="1274"/>
                    <a:pt x="8882" y="0"/>
                    <a:pt x="12088" y="0"/>
                  </a:cubicBezTo>
                  <a:close/>
                </a:path>
              </a:pathLst>
            </a:custGeom>
            <a:blipFill>
              <a:blip r:embed="rId2"/>
              <a:stretch>
                <a:fillRect l="-5039" r="-5039"/>
              </a:stretch>
            </a:blipFill>
            <a:ln w="114300" cap="rnd">
              <a:solidFill>
                <a:srgbClr val="5271FF"/>
              </a:solidFill>
              <a:prstDash val="solid"/>
              <a:round/>
            </a:ln>
          </p:spPr>
        </p:sp>
      </p:gr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
        <p:nvSpPr>
          <p:cNvPr id="5" name="TextBox 5"/>
          <p:cNvSpPr txBox="1"/>
          <p:nvPr/>
        </p:nvSpPr>
        <p:spPr>
          <a:xfrm>
            <a:off x="1711480" y="718463"/>
            <a:ext cx="11158151" cy="1666875"/>
          </a:xfrm>
          <a:prstGeom prst="rect">
            <a:avLst/>
          </a:prstGeom>
        </p:spPr>
        <p:txBody>
          <a:bodyPr lIns="0" tIns="0" rIns="0" bIns="0" rtlCol="0" anchor="t">
            <a:spAutoFit/>
          </a:bodyPr>
          <a:lstStyle/>
          <a:p>
            <a:pPr algn="l">
              <a:lnSpc>
                <a:spcPts val="12934"/>
              </a:lnSpc>
            </a:pPr>
            <a:r>
              <a:rPr lang="en-US" sz="10778" b="1">
                <a:solidFill>
                  <a:srgbClr val="000000"/>
                </a:solidFill>
                <a:latin typeface="The Seasons Bold"/>
                <a:ea typeface="The Seasons Bold"/>
                <a:cs typeface="The Seasons Bold"/>
                <a:sym typeface="The Seasons Bold"/>
              </a:rPr>
              <a:t>4.ARCHITECTURE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id="3" name="TextBox 3"/>
          <p:cNvSpPr txBox="1"/>
          <p:nvPr/>
        </p:nvSpPr>
        <p:spPr>
          <a:xfrm>
            <a:off x="1028700" y="412750"/>
            <a:ext cx="13342778" cy="705485"/>
          </a:xfrm>
          <a:prstGeom prst="rect">
            <a:avLst/>
          </a:prstGeom>
        </p:spPr>
        <p:txBody>
          <a:bodyPr lIns="0" tIns="0" rIns="0" bIns="0" rtlCol="0" anchor="t">
            <a:spAutoFit/>
          </a:bodyPr>
          <a:lstStyle/>
          <a:p>
            <a:pPr algn="l">
              <a:lnSpc>
                <a:spcPts val="5739"/>
              </a:lnSpc>
            </a:pPr>
            <a:r>
              <a:rPr lang="en-US" sz="4099" b="1">
                <a:solidFill>
                  <a:srgbClr val="000000"/>
                </a:solidFill>
                <a:latin typeface="Inter Bold"/>
                <a:ea typeface="Inter Bold"/>
                <a:cs typeface="Inter Bold"/>
                <a:sym typeface="Inter Bold"/>
              </a:rPr>
              <a:t>4.1. TECHNICAL ARCHITECTURE</a:t>
            </a:r>
          </a:p>
        </p:txBody>
      </p:sp>
      <p:sp>
        <p:nvSpPr>
          <p:cNvPr id="4" name="TextBox 4"/>
          <p:cNvSpPr txBox="1"/>
          <p:nvPr/>
        </p:nvSpPr>
        <p:spPr>
          <a:xfrm>
            <a:off x="1028700" y="1665293"/>
            <a:ext cx="15547820" cy="7910830"/>
          </a:xfrm>
          <a:prstGeom prst="rect">
            <a:avLst/>
          </a:prstGeom>
        </p:spPr>
        <p:txBody>
          <a:bodyPr lIns="0" tIns="0" rIns="0" bIns="0" rtlCol="0" anchor="t">
            <a:spAutoFit/>
          </a:bodyPr>
          <a:lstStyle/>
          <a:p>
            <a:pPr algn="l">
              <a:lnSpc>
                <a:spcPts val="3919"/>
              </a:lnSpc>
            </a:pPr>
            <a:r>
              <a:rPr lang="en-US" sz="2799">
                <a:solidFill>
                  <a:srgbClr val="000000"/>
                </a:solidFill>
                <a:latin typeface="Inter"/>
                <a:ea typeface="Inter"/>
                <a:cs typeface="Inter"/>
                <a:sym typeface="Inter"/>
              </a:rPr>
              <a:t>The ShopEZ application uses a client-server model for efficient data flow and responsive user interactions.</a:t>
            </a:r>
          </a:p>
          <a:p>
            <a:pPr algn="l">
              <a:lnSpc>
                <a:spcPts val="3919"/>
              </a:lnSpc>
            </a:pPr>
            <a:r>
              <a:rPr lang="en-US" sz="2799" b="1">
                <a:solidFill>
                  <a:srgbClr val="000000"/>
                </a:solidFill>
                <a:latin typeface="Inter Bold"/>
                <a:ea typeface="Inter Bold"/>
                <a:cs typeface="Inter Bold"/>
                <a:sym typeface="Inter Bold"/>
              </a:rPr>
              <a:t>Client:</a:t>
            </a:r>
            <a:r>
              <a:rPr lang="en-US" sz="2799">
                <a:solidFill>
                  <a:srgbClr val="000000"/>
                </a:solidFill>
                <a:latin typeface="Inter"/>
                <a:ea typeface="Inter"/>
                <a:cs typeface="Inter"/>
                <a:sym typeface="Inter"/>
              </a:rPr>
              <a:t> Built with React, the front-end handles UI and product presentation using Material-UI and Bootstrap for a polished, responsive design. Communication with the back-end is managed via RESTful APIs using Axios.</a:t>
            </a:r>
          </a:p>
          <a:p>
            <a:pPr algn="l">
              <a:lnSpc>
                <a:spcPts val="3919"/>
              </a:lnSpc>
            </a:pPr>
            <a:r>
              <a:rPr lang="en-US" sz="2799" b="1">
                <a:solidFill>
                  <a:srgbClr val="000000"/>
                </a:solidFill>
                <a:latin typeface="Inter Bold"/>
                <a:ea typeface="Inter Bold"/>
                <a:cs typeface="Inter Bold"/>
                <a:sym typeface="Inter Bold"/>
              </a:rPr>
              <a:t>Server</a:t>
            </a:r>
            <a:r>
              <a:rPr lang="en-US" sz="2799">
                <a:solidFill>
                  <a:srgbClr val="000000"/>
                </a:solidFill>
                <a:latin typeface="Inter"/>
                <a:ea typeface="Inter"/>
                <a:cs typeface="Inter"/>
                <a:sym typeface="Inter"/>
              </a:rPr>
              <a:t>: The back-end, developed in Express.js with MongoDB, handles server-side logic and database operations for user, product, and order data.</a:t>
            </a:r>
          </a:p>
          <a:p>
            <a:pPr algn="l">
              <a:lnSpc>
                <a:spcPts val="3919"/>
              </a:lnSpc>
            </a:pPr>
            <a:r>
              <a:rPr lang="en-US" sz="2799" b="1">
                <a:solidFill>
                  <a:srgbClr val="000000"/>
                </a:solidFill>
                <a:latin typeface="Inter Bold"/>
                <a:ea typeface="Inter Bold"/>
                <a:cs typeface="Inter Bold"/>
                <a:sym typeface="Inter Bold"/>
              </a:rPr>
              <a:t>Features:</a:t>
            </a:r>
          </a:p>
          <a:p>
            <a:pPr marL="604516" lvl="1" indent="-302258" algn="l">
              <a:lnSpc>
                <a:spcPts val="3919"/>
              </a:lnSpc>
              <a:buFont typeface="Arial"/>
              <a:buChar char="•"/>
            </a:pPr>
            <a:r>
              <a:rPr lang="en-US" sz="2799" b="1">
                <a:solidFill>
                  <a:srgbClr val="000000"/>
                </a:solidFill>
                <a:latin typeface="Inter Bold"/>
                <a:ea typeface="Inter Bold"/>
                <a:cs typeface="Inter Bold"/>
                <a:sym typeface="Inter Bold"/>
              </a:rPr>
              <a:t>Data Exchange:</a:t>
            </a:r>
            <a:r>
              <a:rPr lang="en-US" sz="2799">
                <a:solidFill>
                  <a:srgbClr val="000000"/>
                </a:solidFill>
                <a:latin typeface="Inter"/>
                <a:ea typeface="Inter"/>
                <a:cs typeface="Inter"/>
                <a:sym typeface="Inter"/>
              </a:rPr>
              <a:t> RESTful APIs enable smooth front-end and back-end communication.</a:t>
            </a:r>
          </a:p>
          <a:p>
            <a:pPr marL="604516" lvl="1" indent="-302258" algn="l">
              <a:lnSpc>
                <a:spcPts val="3919"/>
              </a:lnSpc>
              <a:buFont typeface="Arial"/>
              <a:buChar char="•"/>
            </a:pPr>
            <a:r>
              <a:rPr lang="en-US" sz="2799" b="1">
                <a:solidFill>
                  <a:srgbClr val="000000"/>
                </a:solidFill>
                <a:latin typeface="Inter Bold"/>
                <a:ea typeface="Inter Bold"/>
                <a:cs typeface="Inter Bold"/>
                <a:sym typeface="Inter Bold"/>
              </a:rPr>
              <a:t>Security: </a:t>
            </a:r>
            <a:r>
              <a:rPr lang="en-US" sz="2799">
                <a:solidFill>
                  <a:srgbClr val="000000"/>
                </a:solidFill>
                <a:latin typeface="Inter"/>
                <a:ea typeface="Inter"/>
                <a:cs typeface="Inter"/>
                <a:sym typeface="Inter"/>
              </a:rPr>
              <a:t>JWT ensures secure, role-based access for customers, sellers, and admins.</a:t>
            </a:r>
          </a:p>
          <a:p>
            <a:pPr marL="604516" lvl="1" indent="-302258" algn="l">
              <a:lnSpc>
                <a:spcPts val="3919"/>
              </a:lnSpc>
              <a:buFont typeface="Arial"/>
              <a:buChar char="•"/>
            </a:pPr>
            <a:r>
              <a:rPr lang="en-US" sz="2799" b="1">
                <a:solidFill>
                  <a:srgbClr val="000000"/>
                </a:solidFill>
                <a:latin typeface="Inter Bold"/>
                <a:ea typeface="Inter Bold"/>
                <a:cs typeface="Inter Bold"/>
                <a:sym typeface="Inter Bold"/>
              </a:rPr>
              <a:t>Real-Time Updates:</a:t>
            </a:r>
            <a:r>
              <a:rPr lang="en-US" sz="2799">
                <a:solidFill>
                  <a:srgbClr val="000000"/>
                </a:solidFill>
                <a:latin typeface="Inter"/>
                <a:ea typeface="Inter"/>
                <a:cs typeface="Inter"/>
                <a:sym typeface="Inter"/>
              </a:rPr>
              <a:t> Users receive instant notifications like order confirmations, while sellers access sales analytics.</a:t>
            </a:r>
          </a:p>
          <a:p>
            <a:pPr marL="604516" lvl="1" indent="-302258" algn="l">
              <a:lnSpc>
                <a:spcPts val="3919"/>
              </a:lnSpc>
              <a:buFont typeface="Arial"/>
              <a:buChar char="•"/>
            </a:pPr>
            <a:r>
              <a:rPr lang="en-US" sz="2799" b="1">
                <a:solidFill>
                  <a:srgbClr val="000000"/>
                </a:solidFill>
                <a:latin typeface="Inter Bold"/>
                <a:ea typeface="Inter Bold"/>
                <a:cs typeface="Inter Bold"/>
                <a:sym typeface="Inter Bold"/>
              </a:rPr>
              <a:t>Third-Party Integrations:</a:t>
            </a:r>
            <a:r>
              <a:rPr lang="en-US" sz="2799">
                <a:solidFill>
                  <a:srgbClr val="000000"/>
                </a:solidFill>
                <a:latin typeface="Inter"/>
                <a:ea typeface="Inter"/>
                <a:cs typeface="Inter"/>
                <a:sym typeface="Inter"/>
              </a:rPr>
              <a:t> Includes secure payment gateways and admin tools for data visualization.</a:t>
            </a:r>
          </a:p>
          <a:p>
            <a:pPr algn="l">
              <a:lnSpc>
                <a:spcPts val="3919"/>
              </a:lnSpc>
            </a:pPr>
            <a:r>
              <a:rPr lang="en-US" sz="2799">
                <a:solidFill>
                  <a:srgbClr val="000000"/>
                </a:solidFill>
                <a:latin typeface="Inter"/>
                <a:ea typeface="Inter"/>
                <a:cs typeface="Inter"/>
                <a:sym typeface="Inter"/>
              </a:rPr>
              <a:t>This architecture supports scalability, flexibility, and an enhanced user experience.</a:t>
            </a:r>
          </a:p>
          <a:p>
            <a:pPr algn="l">
              <a:lnSpc>
                <a:spcPts val="3919"/>
              </a:lnSpc>
            </a:pPr>
            <a:endParaRPr lang="en-US" sz="2799">
              <a:solidFill>
                <a:srgbClr val="000000"/>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10908650" y="1028700"/>
            <a:ext cx="6480875" cy="7901662"/>
            <a:chOff x="0" y="0"/>
            <a:chExt cx="3974734" cy="4846106"/>
          </a:xfrm>
        </p:grpSpPr>
        <p:sp>
          <p:nvSpPr>
            <p:cNvPr id="3" name="Freeform 3"/>
            <p:cNvSpPr/>
            <p:nvPr/>
          </p:nvSpPr>
          <p:spPr>
            <a:xfrm>
              <a:off x="0" y="0"/>
              <a:ext cx="3974734" cy="4846106"/>
            </a:xfrm>
            <a:custGeom>
              <a:avLst/>
              <a:gdLst/>
              <a:ahLst/>
              <a:cxnLst/>
              <a:rect l="l" t="t" r="r" b="b"/>
              <a:pathLst>
                <a:path w="3974734" h="4846106">
                  <a:moveTo>
                    <a:pt x="27475" y="0"/>
                  </a:moveTo>
                  <a:lnTo>
                    <a:pt x="3947259" y="0"/>
                  </a:lnTo>
                  <a:cubicBezTo>
                    <a:pt x="3954546" y="0"/>
                    <a:pt x="3961534" y="2895"/>
                    <a:pt x="3966687" y="8047"/>
                  </a:cubicBezTo>
                  <a:cubicBezTo>
                    <a:pt x="3971839" y="13200"/>
                    <a:pt x="3974734" y="20188"/>
                    <a:pt x="3974734" y="27475"/>
                  </a:cubicBezTo>
                  <a:lnTo>
                    <a:pt x="3974734" y="4818630"/>
                  </a:lnTo>
                  <a:cubicBezTo>
                    <a:pt x="3974734" y="4833805"/>
                    <a:pt x="3962433" y="4846106"/>
                    <a:pt x="3947259" y="4846106"/>
                  </a:cubicBezTo>
                  <a:lnTo>
                    <a:pt x="27475" y="4846106"/>
                  </a:lnTo>
                  <a:cubicBezTo>
                    <a:pt x="20188" y="4846106"/>
                    <a:pt x="13200" y="4843211"/>
                    <a:pt x="8047" y="4838059"/>
                  </a:cubicBezTo>
                  <a:cubicBezTo>
                    <a:pt x="2895" y="4832906"/>
                    <a:pt x="0" y="4825917"/>
                    <a:pt x="0" y="4818630"/>
                  </a:cubicBezTo>
                  <a:lnTo>
                    <a:pt x="0" y="27475"/>
                  </a:lnTo>
                  <a:cubicBezTo>
                    <a:pt x="0" y="12301"/>
                    <a:pt x="12301" y="0"/>
                    <a:pt x="27475" y="0"/>
                  </a:cubicBezTo>
                  <a:close/>
                </a:path>
              </a:pathLst>
            </a:custGeom>
            <a:blipFill>
              <a:blip r:embed="rId2"/>
              <a:stretch>
                <a:fillRect t="-7964" b="-7964"/>
              </a:stretch>
            </a:blipFill>
            <a:ln w="114300" cap="rnd">
              <a:solidFill>
                <a:srgbClr val="5271FF"/>
              </a:solidFill>
              <a:prstDash val="solid"/>
              <a:round/>
            </a:ln>
          </p:spPr>
        </p:sp>
      </p:gr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id="5" name="TextBox 5"/>
          <p:cNvSpPr txBox="1"/>
          <p:nvPr/>
        </p:nvSpPr>
        <p:spPr>
          <a:xfrm>
            <a:off x="620369" y="195262"/>
            <a:ext cx="11158151" cy="1666875"/>
          </a:xfrm>
          <a:prstGeom prst="rect">
            <a:avLst/>
          </a:prstGeom>
        </p:spPr>
        <p:txBody>
          <a:bodyPr lIns="0" tIns="0" rIns="0" bIns="0" rtlCol="0" anchor="t">
            <a:spAutoFit/>
          </a:bodyPr>
          <a:lstStyle/>
          <a:p>
            <a:pPr algn="l">
              <a:lnSpc>
                <a:spcPts val="12934"/>
              </a:lnSpc>
            </a:pPr>
            <a:r>
              <a:rPr lang="en-US" sz="10778" b="1">
                <a:solidFill>
                  <a:srgbClr val="000000"/>
                </a:solidFill>
                <a:latin typeface="The Seasons Bold"/>
                <a:ea typeface="The Seasons Bold"/>
                <a:cs typeface="The Seasons Bold"/>
                <a:sym typeface="The Seasons Bold"/>
              </a:rPr>
              <a:t>5.ER DIAGRAM</a:t>
            </a:r>
          </a:p>
        </p:txBody>
      </p:sp>
      <p:sp>
        <p:nvSpPr>
          <p:cNvPr id="6" name="TextBox 6"/>
          <p:cNvSpPr txBox="1"/>
          <p:nvPr/>
        </p:nvSpPr>
        <p:spPr>
          <a:xfrm>
            <a:off x="1370090" y="1559560"/>
            <a:ext cx="15547820" cy="3453130"/>
          </a:xfrm>
          <a:prstGeom prst="rect">
            <a:avLst/>
          </a:prstGeom>
        </p:spPr>
        <p:txBody>
          <a:bodyPr lIns="0" tIns="0" rIns="0" bIns="0" rtlCol="0" anchor="t">
            <a:spAutoFit/>
          </a:bodyPr>
          <a:lstStyle/>
          <a:p>
            <a:pPr algn="l">
              <a:lnSpc>
                <a:spcPts val="3919"/>
              </a:lnSpc>
            </a:pPr>
            <a:endParaRPr/>
          </a:p>
          <a:p>
            <a:pPr algn="l">
              <a:lnSpc>
                <a:spcPts val="3919"/>
              </a:lnSpc>
            </a:pPr>
            <a:r>
              <a:rPr lang="en-US" sz="2799" b="1">
                <a:solidFill>
                  <a:srgbClr val="000000"/>
                </a:solidFill>
                <a:latin typeface="Inter Bold"/>
                <a:ea typeface="Inter Bold"/>
                <a:cs typeface="Inter Bold"/>
                <a:sym typeface="Inter Bold"/>
              </a:rPr>
              <a:t>a</a:t>
            </a:r>
            <a:r>
              <a:rPr lang="en-US" sz="2799">
                <a:solidFill>
                  <a:srgbClr val="000000"/>
                </a:solidFill>
                <a:latin typeface="Inter"/>
                <a:ea typeface="Inter"/>
                <a:cs typeface="Inter"/>
                <a:sym typeface="Inter"/>
              </a:rPr>
              <a:t>. USERS Entity</a:t>
            </a:r>
          </a:p>
          <a:p>
            <a:pPr algn="l">
              <a:lnSpc>
                <a:spcPts val="3919"/>
              </a:lnSpc>
            </a:pPr>
            <a:r>
              <a:rPr lang="en-US" sz="2799" b="1">
                <a:solidFill>
                  <a:srgbClr val="000000"/>
                </a:solidFill>
                <a:latin typeface="Inter Bold"/>
                <a:ea typeface="Inter Bold"/>
                <a:cs typeface="Inter Bold"/>
                <a:sym typeface="Inter Bold"/>
              </a:rPr>
              <a:t>b</a:t>
            </a:r>
            <a:r>
              <a:rPr lang="en-US" sz="2799">
                <a:solidFill>
                  <a:srgbClr val="000000"/>
                </a:solidFill>
                <a:latin typeface="Inter"/>
                <a:ea typeface="Inter"/>
                <a:cs typeface="Inter"/>
                <a:sym typeface="Inter"/>
              </a:rPr>
              <a:t>. PRODUCTS Entity</a:t>
            </a:r>
          </a:p>
          <a:p>
            <a:pPr algn="l">
              <a:lnSpc>
                <a:spcPts val="3919"/>
              </a:lnSpc>
            </a:pPr>
            <a:r>
              <a:rPr lang="en-US" sz="2799" b="1">
                <a:solidFill>
                  <a:srgbClr val="000000"/>
                </a:solidFill>
                <a:latin typeface="Inter Bold"/>
                <a:ea typeface="Inter Bold"/>
                <a:cs typeface="Inter Bold"/>
                <a:sym typeface="Inter Bold"/>
              </a:rPr>
              <a:t>c</a:t>
            </a:r>
            <a:r>
              <a:rPr lang="en-US" sz="2799">
                <a:solidFill>
                  <a:srgbClr val="000000"/>
                </a:solidFill>
                <a:latin typeface="Inter"/>
                <a:ea typeface="Inter"/>
                <a:cs typeface="Inter"/>
                <a:sym typeface="Inter"/>
              </a:rPr>
              <a:t>. CART Entity</a:t>
            </a:r>
          </a:p>
          <a:p>
            <a:pPr algn="l">
              <a:lnSpc>
                <a:spcPts val="3919"/>
              </a:lnSpc>
            </a:pPr>
            <a:r>
              <a:rPr lang="en-US" sz="2799" b="1">
                <a:solidFill>
                  <a:srgbClr val="000000"/>
                </a:solidFill>
                <a:latin typeface="Inter Bold"/>
                <a:ea typeface="Inter Bold"/>
                <a:cs typeface="Inter Bold"/>
                <a:sym typeface="Inter Bold"/>
              </a:rPr>
              <a:t>d</a:t>
            </a:r>
            <a:r>
              <a:rPr lang="en-US" sz="2799">
                <a:solidFill>
                  <a:srgbClr val="000000"/>
                </a:solidFill>
                <a:latin typeface="Inter"/>
                <a:ea typeface="Inter"/>
                <a:cs typeface="Inter"/>
                <a:sym typeface="Inter"/>
              </a:rPr>
              <a:t>. ORDERS Entity</a:t>
            </a:r>
          </a:p>
          <a:p>
            <a:pPr algn="l">
              <a:lnSpc>
                <a:spcPts val="3919"/>
              </a:lnSpc>
            </a:pPr>
            <a:r>
              <a:rPr lang="en-US" sz="2799" b="1">
                <a:solidFill>
                  <a:srgbClr val="000000"/>
                </a:solidFill>
                <a:latin typeface="Inter Bold"/>
                <a:ea typeface="Inter Bold"/>
                <a:cs typeface="Inter Bold"/>
                <a:sym typeface="Inter Bold"/>
              </a:rPr>
              <a:t>e</a:t>
            </a:r>
            <a:r>
              <a:rPr lang="en-US" sz="2799">
                <a:solidFill>
                  <a:srgbClr val="000000"/>
                </a:solidFill>
                <a:latin typeface="Inter"/>
                <a:ea typeface="Inter"/>
                <a:cs typeface="Inter"/>
                <a:sym typeface="Inter"/>
              </a:rPr>
              <a:t>. ADMIN Entity</a:t>
            </a:r>
          </a:p>
          <a:p>
            <a:pPr algn="l">
              <a:lnSpc>
                <a:spcPts val="3919"/>
              </a:lnSpc>
            </a:pPr>
            <a:endParaRPr lang="en-US" sz="2799">
              <a:solidFill>
                <a:srgbClr val="000000"/>
              </a:solidFill>
              <a:latin typeface="Inter"/>
              <a:ea typeface="Inter"/>
              <a:cs typeface="Inter"/>
              <a:sym typeface="Inter"/>
            </a:endParaRPr>
          </a:p>
        </p:txBody>
      </p:sp>
      <p:sp>
        <p:nvSpPr>
          <p:cNvPr id="7" name="TextBox 7"/>
          <p:cNvSpPr txBox="1"/>
          <p:nvPr/>
        </p:nvSpPr>
        <p:spPr>
          <a:xfrm>
            <a:off x="1028700" y="4922381"/>
            <a:ext cx="8803137" cy="5537714"/>
          </a:xfrm>
          <a:prstGeom prst="rect">
            <a:avLst/>
          </a:prstGeom>
        </p:spPr>
        <p:txBody>
          <a:bodyPr lIns="0" tIns="0" rIns="0" bIns="0" rtlCol="0" anchor="t">
            <a:spAutoFit/>
          </a:bodyPr>
          <a:lstStyle/>
          <a:p>
            <a:pPr algn="l">
              <a:lnSpc>
                <a:spcPts val="3996"/>
              </a:lnSpc>
            </a:pPr>
            <a:r>
              <a:rPr lang="en-US" sz="2854" b="1">
                <a:solidFill>
                  <a:srgbClr val="000000"/>
                </a:solidFill>
                <a:latin typeface="Inter Bold"/>
                <a:ea typeface="Inter Bold"/>
                <a:cs typeface="Inter Bold"/>
                <a:sym typeface="Inter Bold"/>
              </a:rPr>
              <a:t>Summary of Relationships:</a:t>
            </a:r>
          </a:p>
          <a:p>
            <a:pPr algn="l">
              <a:lnSpc>
                <a:spcPts val="3996"/>
              </a:lnSpc>
            </a:pPr>
            <a:r>
              <a:rPr lang="en-US" sz="2854">
                <a:solidFill>
                  <a:srgbClr val="000000"/>
                </a:solidFill>
                <a:latin typeface="Inter"/>
                <a:ea typeface="Inter"/>
                <a:cs typeface="Inter"/>
                <a:sym typeface="Inter"/>
              </a:rPr>
              <a:t>⦁ </a:t>
            </a:r>
            <a:r>
              <a:rPr lang="en-US" sz="2854" b="1">
                <a:solidFill>
                  <a:srgbClr val="000000"/>
                </a:solidFill>
                <a:latin typeface="Inter Bold"/>
                <a:ea typeface="Inter Bold"/>
                <a:cs typeface="Inter Bold"/>
                <a:sym typeface="Inter Bold"/>
              </a:rPr>
              <a:t>Users and Orders</a:t>
            </a:r>
            <a:r>
              <a:rPr lang="en-US" sz="2854">
                <a:solidFill>
                  <a:srgbClr val="000000"/>
                </a:solidFill>
                <a:latin typeface="Inter"/>
                <a:ea typeface="Inter"/>
                <a:cs typeface="Inter"/>
                <a:sym typeface="Inter"/>
              </a:rPr>
              <a:t>: Each user can place multiple orders, with each order containing details on the products, payment, and shipping information.</a:t>
            </a:r>
          </a:p>
          <a:p>
            <a:pPr algn="l">
              <a:lnSpc>
                <a:spcPts val="3996"/>
              </a:lnSpc>
            </a:pPr>
            <a:r>
              <a:rPr lang="en-US" sz="2854">
                <a:solidFill>
                  <a:srgbClr val="000000"/>
                </a:solidFill>
                <a:latin typeface="Inter"/>
                <a:ea typeface="Inter"/>
                <a:cs typeface="Inter"/>
                <a:sym typeface="Inter"/>
              </a:rPr>
              <a:t>⦁ </a:t>
            </a:r>
            <a:r>
              <a:rPr lang="en-US" sz="2854" b="1">
                <a:solidFill>
                  <a:srgbClr val="000000"/>
                </a:solidFill>
                <a:latin typeface="Inter Bold"/>
                <a:ea typeface="Inter Bold"/>
                <a:cs typeface="Inter Bold"/>
                <a:sym typeface="Inter Bold"/>
              </a:rPr>
              <a:t>Users and Cart: </a:t>
            </a:r>
            <a:r>
              <a:rPr lang="en-US" sz="2854">
                <a:solidFill>
                  <a:srgbClr val="000000"/>
                </a:solidFill>
                <a:latin typeface="Inter"/>
                <a:ea typeface="Inter"/>
                <a:cs typeface="Inter"/>
                <a:sym typeface="Inter"/>
              </a:rPr>
              <a:t>Users can add products to their cart for potential purchase, with each cart linked to a unique user.</a:t>
            </a:r>
          </a:p>
          <a:p>
            <a:pPr algn="l">
              <a:lnSpc>
                <a:spcPts val="3996"/>
              </a:lnSpc>
            </a:pPr>
            <a:r>
              <a:rPr lang="en-US" sz="2854">
                <a:solidFill>
                  <a:srgbClr val="000000"/>
                </a:solidFill>
                <a:latin typeface="Inter"/>
                <a:ea typeface="Inter"/>
                <a:cs typeface="Inter"/>
                <a:sym typeface="Inter"/>
              </a:rPr>
              <a:t>⦁ </a:t>
            </a:r>
            <a:r>
              <a:rPr lang="en-US" sz="2854" b="1">
                <a:solidFill>
                  <a:srgbClr val="000000"/>
                </a:solidFill>
                <a:latin typeface="Inter Bold"/>
                <a:ea typeface="Inter Bold"/>
                <a:cs typeface="Inter Bold"/>
                <a:sym typeface="Inter Bold"/>
              </a:rPr>
              <a:t>Admin and Products:</a:t>
            </a:r>
            <a:r>
              <a:rPr lang="en-US" sz="2854">
                <a:solidFill>
                  <a:srgbClr val="000000"/>
                </a:solidFill>
                <a:latin typeface="Inter"/>
                <a:ea typeface="Inter"/>
                <a:cs typeface="Inter"/>
                <a:sym typeface="Inter"/>
              </a:rPr>
              <a:t> Admins manage the catalog of products available on ShopEZ, including adding or modifying listings and categories.</a:t>
            </a:r>
          </a:p>
          <a:p>
            <a:pPr algn="l">
              <a:lnSpc>
                <a:spcPts val="3996"/>
              </a:lnSpc>
            </a:pPr>
            <a:endParaRPr lang="en-US" sz="2854">
              <a:solidFill>
                <a:srgbClr val="000000"/>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370090" y="1624013"/>
            <a:ext cx="15547820" cy="2082165"/>
          </a:xfrm>
          <a:prstGeom prst="rect">
            <a:avLst/>
          </a:prstGeom>
        </p:spPr>
        <p:txBody>
          <a:bodyPr lIns="0" tIns="0" rIns="0" bIns="0" rtlCol="0" anchor="t">
            <a:spAutoFit/>
          </a:bodyPr>
          <a:lstStyle/>
          <a:p>
            <a:pPr algn="l">
              <a:lnSpc>
                <a:spcPts val="3359"/>
              </a:lnSpc>
            </a:pPr>
            <a:r>
              <a:rPr lang="en-US" sz="2400">
                <a:solidFill>
                  <a:srgbClr val="000000"/>
                </a:solidFill>
                <a:latin typeface="Inter"/>
                <a:ea typeface="Inter"/>
                <a:cs typeface="Inter"/>
                <a:sym typeface="Inter"/>
              </a:rPr>
              <a:t>The ShopEZ e-commerce application is structured into frontend and backend directories, following a modular approach for better scalability and maintainability. This structure organizes components by functionality, supports role-based features, and simplifies code management for both developers and administrators.</a:t>
            </a:r>
          </a:p>
          <a:p>
            <a:pPr algn="l">
              <a:lnSpc>
                <a:spcPts val="3359"/>
              </a:lnSpc>
            </a:pPr>
            <a:endParaRPr lang="en-US" sz="2400">
              <a:solidFill>
                <a:srgbClr val="000000"/>
              </a:solidFill>
              <a:latin typeface="Inter"/>
              <a:ea typeface="Inter"/>
              <a:cs typeface="Inter"/>
              <a:sym typeface="Inter"/>
            </a:endParaRPr>
          </a:p>
        </p:txBody>
      </p:sp>
      <p:sp>
        <p:nvSpPr>
          <p:cNvPr id="3" name="TextBox 3"/>
          <p:cNvSpPr txBox="1"/>
          <p:nvPr/>
        </p:nvSpPr>
        <p:spPr>
          <a:xfrm>
            <a:off x="1370090" y="3269933"/>
            <a:ext cx="5521115" cy="824865"/>
          </a:xfrm>
          <a:prstGeom prst="rect">
            <a:avLst/>
          </a:prstGeom>
        </p:spPr>
        <p:txBody>
          <a:bodyPr lIns="0" tIns="0" rIns="0" bIns="0" rtlCol="0" anchor="t">
            <a:spAutoFit/>
          </a:bodyPr>
          <a:lstStyle/>
          <a:p>
            <a:pPr algn="l">
              <a:lnSpc>
                <a:spcPts val="3359"/>
              </a:lnSpc>
            </a:pPr>
            <a:r>
              <a:rPr lang="en-US" sz="2400" b="1">
                <a:solidFill>
                  <a:srgbClr val="000000"/>
                </a:solidFill>
                <a:latin typeface="Inter Bold"/>
                <a:ea typeface="Inter Bold"/>
                <a:cs typeface="Inter Bold"/>
                <a:sym typeface="Inter Bold"/>
              </a:rPr>
              <a:t>Frontend Structure</a:t>
            </a:r>
          </a:p>
          <a:p>
            <a:pPr algn="l">
              <a:lnSpc>
                <a:spcPts val="3359"/>
              </a:lnSpc>
            </a:pPr>
            <a:endParaRPr lang="en-US" sz="2400" b="1">
              <a:solidFill>
                <a:srgbClr val="000000"/>
              </a:solidFill>
              <a:latin typeface="Inter Bold"/>
              <a:ea typeface="Inter Bold"/>
              <a:cs typeface="Inter Bold"/>
              <a:sym typeface="Inter Bold"/>
            </a:endParaRPr>
          </a:p>
        </p:txBody>
      </p:sp>
      <p:sp>
        <p:nvSpPr>
          <p:cNvPr id="4" name="TextBox 4"/>
          <p:cNvSpPr txBox="1"/>
          <p:nvPr/>
        </p:nvSpPr>
        <p:spPr>
          <a:xfrm>
            <a:off x="9144000" y="3269933"/>
            <a:ext cx="5521115" cy="824865"/>
          </a:xfrm>
          <a:prstGeom prst="rect">
            <a:avLst/>
          </a:prstGeom>
        </p:spPr>
        <p:txBody>
          <a:bodyPr lIns="0" tIns="0" rIns="0" bIns="0" rtlCol="0" anchor="t">
            <a:spAutoFit/>
          </a:bodyPr>
          <a:lstStyle/>
          <a:p>
            <a:pPr algn="l">
              <a:lnSpc>
                <a:spcPts val="3359"/>
              </a:lnSpc>
            </a:pPr>
            <a:r>
              <a:rPr lang="en-US" sz="2400" b="1">
                <a:solidFill>
                  <a:srgbClr val="000000"/>
                </a:solidFill>
                <a:latin typeface="Inter Bold"/>
                <a:ea typeface="Inter Bold"/>
                <a:cs typeface="Inter Bold"/>
                <a:sym typeface="Inter Bold"/>
              </a:rPr>
              <a:t>Backend Structure</a:t>
            </a:r>
          </a:p>
          <a:p>
            <a:pPr algn="l">
              <a:lnSpc>
                <a:spcPts val="3359"/>
              </a:lnSpc>
            </a:pPr>
            <a:endParaRPr lang="en-US" sz="2400" b="1">
              <a:solidFill>
                <a:srgbClr val="000000"/>
              </a:solidFill>
              <a:latin typeface="Inter Bold"/>
              <a:ea typeface="Inter Bold"/>
              <a:cs typeface="Inter Bold"/>
              <a:sym typeface="Inter Bold"/>
            </a:endParaRPr>
          </a:p>
        </p:txBody>
      </p:sp>
      <p:grpSp>
        <p:nvGrpSpPr>
          <p:cNvPr id="5" name="Group 5"/>
          <p:cNvGrpSpPr/>
          <p:nvPr/>
        </p:nvGrpSpPr>
        <p:grpSpPr>
          <a:xfrm>
            <a:off x="9751140" y="4112575"/>
            <a:ext cx="5939311" cy="5447350"/>
            <a:chOff x="0" y="0"/>
            <a:chExt cx="5130265" cy="4705318"/>
          </a:xfrm>
        </p:grpSpPr>
        <p:sp>
          <p:nvSpPr>
            <p:cNvPr id="6" name="Freeform 6"/>
            <p:cNvSpPr/>
            <p:nvPr/>
          </p:nvSpPr>
          <p:spPr>
            <a:xfrm>
              <a:off x="0" y="0"/>
              <a:ext cx="5130264" cy="4705318"/>
            </a:xfrm>
            <a:custGeom>
              <a:avLst/>
              <a:gdLst/>
              <a:ahLst/>
              <a:cxnLst/>
              <a:rect l="l" t="t" r="r" b="b"/>
              <a:pathLst>
                <a:path w="5130264" h="4705318">
                  <a:moveTo>
                    <a:pt x="29981" y="0"/>
                  </a:moveTo>
                  <a:lnTo>
                    <a:pt x="5100284" y="0"/>
                  </a:lnTo>
                  <a:cubicBezTo>
                    <a:pt x="5116842" y="0"/>
                    <a:pt x="5130264" y="13423"/>
                    <a:pt x="5130264" y="29981"/>
                  </a:cubicBezTo>
                  <a:lnTo>
                    <a:pt x="5130264" y="4675337"/>
                  </a:lnTo>
                  <a:cubicBezTo>
                    <a:pt x="5130264" y="4691895"/>
                    <a:pt x="5116842" y="4705318"/>
                    <a:pt x="5100284" y="4705318"/>
                  </a:cubicBezTo>
                  <a:lnTo>
                    <a:pt x="29981" y="4705318"/>
                  </a:lnTo>
                  <a:cubicBezTo>
                    <a:pt x="13423" y="4705318"/>
                    <a:pt x="0" y="4691895"/>
                    <a:pt x="0" y="4675337"/>
                  </a:cubicBezTo>
                  <a:lnTo>
                    <a:pt x="0" y="29981"/>
                  </a:lnTo>
                  <a:cubicBezTo>
                    <a:pt x="0" y="13423"/>
                    <a:pt x="13423" y="0"/>
                    <a:pt x="29981" y="0"/>
                  </a:cubicBezTo>
                  <a:close/>
                </a:path>
              </a:pathLst>
            </a:custGeom>
            <a:blipFill>
              <a:blip r:embed="rId2"/>
              <a:stretch>
                <a:fillRect l="-6939" r="-6939"/>
              </a:stretch>
            </a:blipFill>
            <a:ln w="114300" cap="rnd">
              <a:solidFill>
                <a:srgbClr val="5271FF"/>
              </a:solidFill>
              <a:prstDash val="solid"/>
              <a:round/>
            </a:ln>
          </p:spPr>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8" name="TextBox 8"/>
          <p:cNvSpPr txBox="1"/>
          <p:nvPr/>
        </p:nvSpPr>
        <p:spPr>
          <a:xfrm>
            <a:off x="1711480" y="185737"/>
            <a:ext cx="16079320" cy="1485900"/>
          </a:xfrm>
          <a:prstGeom prst="rect">
            <a:avLst/>
          </a:prstGeom>
        </p:spPr>
        <p:txBody>
          <a:bodyPr lIns="0" tIns="0" rIns="0" bIns="0" rtlCol="0" anchor="t">
            <a:spAutoFit/>
          </a:bodyPr>
          <a:lstStyle/>
          <a:p>
            <a:pPr algn="l">
              <a:lnSpc>
                <a:spcPts val="11494"/>
              </a:lnSpc>
            </a:pPr>
            <a:r>
              <a:rPr lang="en-US" sz="9578" b="1">
                <a:solidFill>
                  <a:srgbClr val="000000"/>
                </a:solidFill>
                <a:latin typeface="The Seasons Bold"/>
                <a:ea typeface="The Seasons Bold"/>
                <a:cs typeface="The Seasons Bold"/>
                <a:sym typeface="The Seasons Bold"/>
              </a:rPr>
              <a:t>6. PROJECT STRUCTURE</a:t>
            </a:r>
          </a:p>
        </p:txBody>
      </p:sp>
      <p:grpSp>
        <p:nvGrpSpPr>
          <p:cNvPr id="9" name="Group 9"/>
          <p:cNvGrpSpPr/>
          <p:nvPr/>
        </p:nvGrpSpPr>
        <p:grpSpPr>
          <a:xfrm>
            <a:off x="2191313" y="3990612"/>
            <a:ext cx="5104837" cy="12592777"/>
            <a:chOff x="0" y="0"/>
            <a:chExt cx="4409461" cy="10877402"/>
          </a:xfrm>
        </p:grpSpPr>
        <p:sp>
          <p:nvSpPr>
            <p:cNvPr id="10" name="Freeform 10"/>
            <p:cNvSpPr/>
            <p:nvPr/>
          </p:nvSpPr>
          <p:spPr>
            <a:xfrm>
              <a:off x="0" y="0"/>
              <a:ext cx="4409461" cy="10877402"/>
            </a:xfrm>
            <a:custGeom>
              <a:avLst/>
              <a:gdLst/>
              <a:ahLst/>
              <a:cxnLst/>
              <a:rect l="l" t="t" r="r" b="b"/>
              <a:pathLst>
                <a:path w="4409461" h="10877402">
                  <a:moveTo>
                    <a:pt x="34881" y="0"/>
                  </a:moveTo>
                  <a:lnTo>
                    <a:pt x="4374579" y="0"/>
                  </a:lnTo>
                  <a:cubicBezTo>
                    <a:pt x="4383831" y="0"/>
                    <a:pt x="4392703" y="3675"/>
                    <a:pt x="4399245" y="10217"/>
                  </a:cubicBezTo>
                  <a:cubicBezTo>
                    <a:pt x="4405786" y="16758"/>
                    <a:pt x="4409461" y="25630"/>
                    <a:pt x="4409461" y="34881"/>
                  </a:cubicBezTo>
                  <a:lnTo>
                    <a:pt x="4409461" y="10842520"/>
                  </a:lnTo>
                  <a:cubicBezTo>
                    <a:pt x="4409461" y="10851772"/>
                    <a:pt x="4405786" y="10860644"/>
                    <a:pt x="4399245" y="10867186"/>
                  </a:cubicBezTo>
                  <a:cubicBezTo>
                    <a:pt x="4392703" y="10873727"/>
                    <a:pt x="4383831" y="10877402"/>
                    <a:pt x="4374579" y="10877402"/>
                  </a:cubicBezTo>
                  <a:lnTo>
                    <a:pt x="34881" y="10877402"/>
                  </a:lnTo>
                  <a:cubicBezTo>
                    <a:pt x="25630" y="10877402"/>
                    <a:pt x="16758" y="10873727"/>
                    <a:pt x="10217" y="10867186"/>
                  </a:cubicBezTo>
                  <a:cubicBezTo>
                    <a:pt x="3675" y="10860644"/>
                    <a:pt x="0" y="10851772"/>
                    <a:pt x="0" y="10842520"/>
                  </a:cubicBezTo>
                  <a:lnTo>
                    <a:pt x="0" y="34881"/>
                  </a:lnTo>
                  <a:cubicBezTo>
                    <a:pt x="0" y="25630"/>
                    <a:pt x="3675" y="16758"/>
                    <a:pt x="10217" y="10217"/>
                  </a:cubicBezTo>
                  <a:cubicBezTo>
                    <a:pt x="16758" y="3675"/>
                    <a:pt x="25630" y="0"/>
                    <a:pt x="34881" y="0"/>
                  </a:cubicBezTo>
                  <a:close/>
                </a:path>
              </a:pathLst>
            </a:custGeom>
            <a:blipFill>
              <a:blip r:embed="rId3"/>
              <a:stretch>
                <a:fillRect l="-724" r="-724"/>
              </a:stretch>
            </a:blipFill>
            <a:ln w="114300" cap="rnd">
              <a:solidFill>
                <a:srgbClr val="5271FF"/>
              </a:solidFill>
              <a:prstDash val="solid"/>
              <a:round/>
            </a:ln>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
        <p:nvSpPr>
          <p:cNvPr id="3" name="TextBox 3"/>
          <p:cNvSpPr txBox="1"/>
          <p:nvPr/>
        </p:nvSpPr>
        <p:spPr>
          <a:xfrm>
            <a:off x="1478380" y="549441"/>
            <a:ext cx="16079320" cy="1485900"/>
          </a:xfrm>
          <a:prstGeom prst="rect">
            <a:avLst/>
          </a:prstGeom>
        </p:spPr>
        <p:txBody>
          <a:bodyPr lIns="0" tIns="0" rIns="0" bIns="0" rtlCol="0" anchor="t">
            <a:spAutoFit/>
          </a:bodyPr>
          <a:lstStyle/>
          <a:p>
            <a:pPr algn="l">
              <a:lnSpc>
                <a:spcPts val="11494"/>
              </a:lnSpc>
            </a:pPr>
            <a:r>
              <a:rPr lang="en-US" sz="9578" b="1">
                <a:solidFill>
                  <a:srgbClr val="000000"/>
                </a:solidFill>
                <a:latin typeface="The Seasons Bold"/>
                <a:ea typeface="The Seasons Bold"/>
                <a:cs typeface="The Seasons Bold"/>
                <a:sym typeface="The Seasons Bold"/>
              </a:rPr>
              <a:t>7. APPLICATION FLOW</a:t>
            </a:r>
          </a:p>
        </p:txBody>
      </p:sp>
      <p:sp>
        <p:nvSpPr>
          <p:cNvPr id="4" name="TextBox 4"/>
          <p:cNvSpPr txBox="1"/>
          <p:nvPr/>
        </p:nvSpPr>
        <p:spPr>
          <a:xfrm>
            <a:off x="2398301" y="2612009"/>
            <a:ext cx="9199058" cy="15273782"/>
          </a:xfrm>
          <a:prstGeom prst="rect">
            <a:avLst/>
          </a:prstGeom>
        </p:spPr>
        <p:txBody>
          <a:bodyPr lIns="0" tIns="0" rIns="0" bIns="0" rtlCol="0" anchor="t">
            <a:spAutoFit/>
          </a:bodyPr>
          <a:lstStyle/>
          <a:p>
            <a:pPr algn="l">
              <a:lnSpc>
                <a:spcPts val="5488"/>
              </a:lnSpc>
            </a:pPr>
            <a:r>
              <a:rPr lang="en-US" sz="3920" b="1">
                <a:solidFill>
                  <a:srgbClr val="000000"/>
                </a:solidFill>
                <a:latin typeface="Inter Bold"/>
                <a:ea typeface="Inter Bold"/>
                <a:cs typeface="Inter Bold"/>
                <a:sym typeface="Inter Bold"/>
              </a:rPr>
              <a:t>1. Customer Flow</a:t>
            </a:r>
          </a:p>
          <a:p>
            <a:pPr algn="l">
              <a:lnSpc>
                <a:spcPts val="5488"/>
              </a:lnSpc>
            </a:pPr>
            <a:endParaRPr lang="en-US" sz="3920" b="1">
              <a:solidFill>
                <a:srgbClr val="000000"/>
              </a:solidFill>
              <a:latin typeface="Inter Bold"/>
              <a:ea typeface="Inter Bold"/>
              <a:cs typeface="Inter Bold"/>
              <a:sym typeface="Inter Bold"/>
            </a:endParaRPr>
          </a:p>
          <a:p>
            <a:pPr algn="l">
              <a:lnSpc>
                <a:spcPts val="5488"/>
              </a:lnSpc>
            </a:pPr>
            <a:r>
              <a:rPr lang="en-US" sz="3920">
                <a:solidFill>
                  <a:srgbClr val="000000"/>
                </a:solidFill>
                <a:latin typeface="Inter"/>
                <a:ea typeface="Inter"/>
                <a:cs typeface="Inter"/>
                <a:sym typeface="Inter"/>
              </a:rPr>
              <a:t>⦁ Account Registration</a:t>
            </a:r>
          </a:p>
          <a:p>
            <a:pPr algn="l">
              <a:lnSpc>
                <a:spcPts val="5488"/>
              </a:lnSpc>
            </a:pPr>
            <a:r>
              <a:rPr lang="en-US" sz="3920">
                <a:solidFill>
                  <a:srgbClr val="000000"/>
                </a:solidFill>
                <a:latin typeface="Inter"/>
                <a:ea typeface="Inter"/>
                <a:cs typeface="Inter"/>
                <a:sym typeface="Inter"/>
              </a:rPr>
              <a:t>⦁ Login</a:t>
            </a:r>
          </a:p>
          <a:p>
            <a:pPr algn="l">
              <a:lnSpc>
                <a:spcPts val="5488"/>
              </a:lnSpc>
            </a:pPr>
            <a:r>
              <a:rPr lang="en-US" sz="3920">
                <a:solidFill>
                  <a:srgbClr val="000000"/>
                </a:solidFill>
                <a:latin typeface="Inter"/>
                <a:ea typeface="Inter"/>
                <a:cs typeface="Inter"/>
                <a:sym typeface="Inter"/>
              </a:rPr>
              <a:t>⦁ Product Browsing</a:t>
            </a:r>
          </a:p>
          <a:p>
            <a:pPr algn="l">
              <a:lnSpc>
                <a:spcPts val="5488"/>
              </a:lnSpc>
            </a:pPr>
            <a:r>
              <a:rPr lang="en-US" sz="3920">
                <a:solidFill>
                  <a:srgbClr val="000000"/>
                </a:solidFill>
                <a:latin typeface="Inter"/>
                <a:ea typeface="Inter"/>
                <a:cs typeface="Inter"/>
                <a:sym typeface="Inter"/>
              </a:rPr>
              <a:t>⦁ Add to Cart</a:t>
            </a:r>
          </a:p>
          <a:p>
            <a:pPr algn="l">
              <a:lnSpc>
                <a:spcPts val="5488"/>
              </a:lnSpc>
            </a:pPr>
            <a:r>
              <a:rPr lang="en-US" sz="3920">
                <a:solidFill>
                  <a:srgbClr val="000000"/>
                </a:solidFill>
                <a:latin typeface="Inter"/>
                <a:ea typeface="Inter"/>
                <a:cs typeface="Inter"/>
                <a:sym typeface="Inter"/>
              </a:rPr>
              <a:t>⦁ Checkout</a:t>
            </a:r>
          </a:p>
          <a:p>
            <a:pPr algn="l">
              <a:lnSpc>
                <a:spcPts val="5488"/>
              </a:lnSpc>
            </a:pPr>
            <a:r>
              <a:rPr lang="en-US" sz="3920">
                <a:solidFill>
                  <a:srgbClr val="000000"/>
                </a:solidFill>
                <a:latin typeface="Inter"/>
                <a:ea typeface="Inter"/>
                <a:cs typeface="Inter"/>
                <a:sym typeface="Inter"/>
              </a:rPr>
              <a:t>⦁ Order Confirmation &amp; Tracking</a:t>
            </a: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a:p>
            <a:pPr algn="l">
              <a:lnSpc>
                <a:spcPts val="5488"/>
              </a:lnSpc>
            </a:pPr>
            <a:endParaRPr lang="en-US" sz="3920">
              <a:solidFill>
                <a:srgbClr val="000000"/>
              </a:solidFill>
              <a:latin typeface="Inter"/>
              <a:ea typeface="Inter"/>
              <a:cs typeface="Inter"/>
              <a:sym typeface="Inter"/>
            </a:endParaRPr>
          </a:p>
        </p:txBody>
      </p:sp>
      <p:grpSp>
        <p:nvGrpSpPr>
          <p:cNvPr id="5" name="Group 5"/>
          <p:cNvGrpSpPr/>
          <p:nvPr/>
        </p:nvGrpSpPr>
        <p:grpSpPr>
          <a:xfrm rot="-10800000">
            <a:off x="16254961" y="2613938"/>
            <a:ext cx="91670" cy="5872927"/>
            <a:chOff x="0" y="0"/>
            <a:chExt cx="24143" cy="1546779"/>
          </a:xfrm>
        </p:grpSpPr>
        <p:sp>
          <p:nvSpPr>
            <p:cNvPr id="6" name="Freeform 6"/>
            <p:cNvSpPr/>
            <p:nvPr/>
          </p:nvSpPr>
          <p:spPr>
            <a:xfrm>
              <a:off x="0" y="0"/>
              <a:ext cx="24143" cy="1546779"/>
            </a:xfrm>
            <a:custGeom>
              <a:avLst/>
              <a:gdLst/>
              <a:ahLst/>
              <a:cxnLst/>
              <a:rect l="l" t="t" r="r" b="b"/>
              <a:pathLst>
                <a:path w="24143" h="1546779">
                  <a:moveTo>
                    <a:pt x="0" y="0"/>
                  </a:moveTo>
                  <a:lnTo>
                    <a:pt x="24143" y="0"/>
                  </a:lnTo>
                  <a:lnTo>
                    <a:pt x="24143" y="1546779"/>
                  </a:lnTo>
                  <a:lnTo>
                    <a:pt x="0" y="1546779"/>
                  </a:lnTo>
                  <a:close/>
                </a:path>
              </a:pathLst>
            </a:custGeom>
            <a:solidFill>
              <a:srgbClr val="FC6736"/>
            </a:solidFill>
          </p:spPr>
        </p:sp>
        <p:sp>
          <p:nvSpPr>
            <p:cNvPr id="7" name="TextBox 7"/>
            <p:cNvSpPr txBox="1"/>
            <p:nvPr/>
          </p:nvSpPr>
          <p:spPr>
            <a:xfrm>
              <a:off x="0" y="-38100"/>
              <a:ext cx="24143" cy="1584879"/>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5151254" y="5755510"/>
            <a:ext cx="11878840" cy="3196895"/>
            <a:chOff x="0" y="0"/>
            <a:chExt cx="1864530" cy="501792"/>
          </a:xfrm>
        </p:grpSpPr>
        <p:sp>
          <p:nvSpPr>
            <p:cNvPr id="3" name="Freeform 3"/>
            <p:cNvSpPr/>
            <p:nvPr/>
          </p:nvSpPr>
          <p:spPr>
            <a:xfrm>
              <a:off x="0" y="0"/>
              <a:ext cx="1864530" cy="501792"/>
            </a:xfrm>
            <a:custGeom>
              <a:avLst/>
              <a:gdLst/>
              <a:ahLst/>
              <a:cxnLst/>
              <a:rect l="l" t="t" r="r" b="b"/>
              <a:pathLst>
                <a:path w="1864530" h="501792">
                  <a:moveTo>
                    <a:pt x="52791" y="0"/>
                  </a:moveTo>
                  <a:lnTo>
                    <a:pt x="1811739" y="0"/>
                  </a:lnTo>
                  <a:cubicBezTo>
                    <a:pt x="1825740" y="0"/>
                    <a:pt x="1839167" y="5562"/>
                    <a:pt x="1849068" y="15462"/>
                  </a:cubicBezTo>
                  <a:cubicBezTo>
                    <a:pt x="1858968" y="25362"/>
                    <a:pt x="1864530" y="38790"/>
                    <a:pt x="1864530" y="52791"/>
                  </a:cubicBezTo>
                  <a:lnTo>
                    <a:pt x="1864530" y="449001"/>
                  </a:lnTo>
                  <a:cubicBezTo>
                    <a:pt x="1864530" y="463002"/>
                    <a:pt x="1858968" y="476429"/>
                    <a:pt x="1849068" y="486330"/>
                  </a:cubicBezTo>
                  <a:cubicBezTo>
                    <a:pt x="1839167" y="496230"/>
                    <a:pt x="1825740" y="501792"/>
                    <a:pt x="1811739" y="501792"/>
                  </a:cubicBezTo>
                  <a:lnTo>
                    <a:pt x="52791" y="501792"/>
                  </a:lnTo>
                  <a:cubicBezTo>
                    <a:pt x="38790" y="501792"/>
                    <a:pt x="25362" y="496230"/>
                    <a:pt x="15462" y="486330"/>
                  </a:cubicBezTo>
                  <a:cubicBezTo>
                    <a:pt x="5562" y="476429"/>
                    <a:pt x="0" y="463002"/>
                    <a:pt x="0" y="449001"/>
                  </a:cubicBezTo>
                  <a:lnTo>
                    <a:pt x="0" y="52791"/>
                  </a:lnTo>
                  <a:cubicBezTo>
                    <a:pt x="0" y="38790"/>
                    <a:pt x="5562" y="25362"/>
                    <a:pt x="15462" y="15462"/>
                  </a:cubicBezTo>
                  <a:cubicBezTo>
                    <a:pt x="25362" y="5562"/>
                    <a:pt x="38790" y="0"/>
                    <a:pt x="52791" y="0"/>
                  </a:cubicBezTo>
                  <a:close/>
                </a:path>
              </a:pathLst>
            </a:custGeom>
            <a:blipFill>
              <a:blip r:embed="rId2"/>
              <a:stretch>
                <a:fillRect t="-74012" b="-74012"/>
              </a:stretch>
            </a:blipFill>
            <a:ln w="114300" cap="rnd">
              <a:solidFill>
                <a:srgbClr val="5271FF"/>
              </a:solidFill>
              <a:prstDash val="solid"/>
              <a:round/>
            </a:ln>
          </p:spPr>
        </p:sp>
      </p:grpSp>
      <p:sp>
        <p:nvSpPr>
          <p:cNvPr id="4" name="Freeform 4"/>
          <p:cNvSpPr/>
          <p:nvPr/>
        </p:nvSpPr>
        <p:spPr>
          <a:xfrm rot="-3033755">
            <a:off x="15978915" y="7867284"/>
            <a:ext cx="1478700" cy="1478700"/>
          </a:xfrm>
          <a:custGeom>
            <a:avLst/>
            <a:gdLst/>
            <a:ahLst/>
            <a:cxnLst/>
            <a:rect l="l" t="t" r="r" b="b"/>
            <a:pathLst>
              <a:path w="1478700" h="1478700">
                <a:moveTo>
                  <a:pt x="0" y="0"/>
                </a:moveTo>
                <a:lnTo>
                  <a:pt x="1478700" y="0"/>
                </a:lnTo>
                <a:lnTo>
                  <a:pt x="1478700" y="1478700"/>
                </a:lnTo>
                <a:lnTo>
                  <a:pt x="0" y="147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535938" y="372325"/>
            <a:ext cx="8900058" cy="3810000"/>
          </a:xfrm>
          <a:prstGeom prst="rect">
            <a:avLst/>
          </a:prstGeom>
        </p:spPr>
        <p:txBody>
          <a:bodyPr lIns="0" tIns="0" rIns="0" bIns="0" rtlCol="0" anchor="t">
            <a:spAutoFit/>
          </a:bodyPr>
          <a:lstStyle/>
          <a:p>
            <a:pPr algn="l">
              <a:lnSpc>
                <a:spcPts val="9840"/>
              </a:lnSpc>
            </a:pPr>
            <a:r>
              <a:rPr lang="en-US" sz="8200" b="1">
                <a:solidFill>
                  <a:srgbClr val="000000"/>
                </a:solidFill>
                <a:latin typeface="The Seasons Bold"/>
                <a:ea typeface="The Seasons Bold"/>
                <a:cs typeface="The Seasons Bold"/>
                <a:sym typeface="The Seasons Bold"/>
              </a:rPr>
              <a:t> ShopEZ: E-commerce Application</a:t>
            </a:r>
          </a:p>
        </p:txBody>
      </p:sp>
      <p:grpSp>
        <p:nvGrpSpPr>
          <p:cNvPr id="6" name="Group 6"/>
          <p:cNvGrpSpPr/>
          <p:nvPr/>
        </p:nvGrpSpPr>
        <p:grpSpPr>
          <a:xfrm>
            <a:off x="11424423" y="589619"/>
            <a:ext cx="5293842" cy="878161"/>
            <a:chOff x="0" y="0"/>
            <a:chExt cx="1412587" cy="234325"/>
          </a:xfrm>
        </p:grpSpPr>
        <p:sp>
          <p:nvSpPr>
            <p:cNvPr id="7" name="Freeform 7"/>
            <p:cNvSpPr/>
            <p:nvPr/>
          </p:nvSpPr>
          <p:spPr>
            <a:xfrm>
              <a:off x="0" y="0"/>
              <a:ext cx="1412587" cy="234325"/>
            </a:xfrm>
            <a:custGeom>
              <a:avLst/>
              <a:gdLst/>
              <a:ahLst/>
              <a:cxnLst/>
              <a:rect l="l" t="t" r="r" b="b"/>
              <a:pathLst>
                <a:path w="1412587" h="234325">
                  <a:moveTo>
                    <a:pt x="74584" y="0"/>
                  </a:moveTo>
                  <a:lnTo>
                    <a:pt x="1338003" y="0"/>
                  </a:lnTo>
                  <a:cubicBezTo>
                    <a:pt x="1379194" y="0"/>
                    <a:pt x="1412587" y="33393"/>
                    <a:pt x="1412587" y="74584"/>
                  </a:cubicBezTo>
                  <a:lnTo>
                    <a:pt x="1412587" y="159741"/>
                  </a:lnTo>
                  <a:cubicBezTo>
                    <a:pt x="1412587" y="200932"/>
                    <a:pt x="1379194" y="234325"/>
                    <a:pt x="1338003" y="234325"/>
                  </a:cubicBezTo>
                  <a:lnTo>
                    <a:pt x="74584" y="234325"/>
                  </a:lnTo>
                  <a:cubicBezTo>
                    <a:pt x="33393" y="234325"/>
                    <a:pt x="0" y="200932"/>
                    <a:pt x="0" y="159741"/>
                  </a:cubicBezTo>
                  <a:lnTo>
                    <a:pt x="0" y="74584"/>
                  </a:lnTo>
                  <a:cubicBezTo>
                    <a:pt x="0" y="33393"/>
                    <a:pt x="33393" y="0"/>
                    <a:pt x="74584" y="0"/>
                  </a:cubicBezTo>
                  <a:close/>
                </a:path>
              </a:pathLst>
            </a:custGeom>
            <a:solidFill>
              <a:srgbClr val="000000">
                <a:alpha val="0"/>
              </a:srgbClr>
            </a:solidFill>
            <a:ln w="38100" cap="rnd">
              <a:solidFill>
                <a:srgbClr val="000000"/>
              </a:solidFill>
              <a:prstDash val="solid"/>
              <a:round/>
            </a:ln>
          </p:spPr>
        </p:sp>
        <p:sp>
          <p:nvSpPr>
            <p:cNvPr id="8" name="TextBox 8"/>
            <p:cNvSpPr txBox="1"/>
            <p:nvPr/>
          </p:nvSpPr>
          <p:spPr>
            <a:xfrm>
              <a:off x="0" y="-38100"/>
              <a:ext cx="1412587" cy="272425"/>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V="1">
            <a:off x="10240587" y="5470865"/>
            <a:ext cx="6789507" cy="0"/>
          </a:xfrm>
          <a:prstGeom prst="line">
            <a:avLst/>
          </a:prstGeom>
          <a:ln w="38100" cap="flat">
            <a:solidFill>
              <a:srgbClr val="000000">
                <a:alpha val="63922"/>
              </a:srgbClr>
            </a:solidFill>
            <a:prstDash val="solid"/>
            <a:headEnd type="none" w="sm" len="sm"/>
            <a:tailEnd type="none" w="sm" len="sm"/>
          </a:ln>
        </p:spPr>
      </p:sp>
      <p:sp>
        <p:nvSpPr>
          <p:cNvPr id="10" name="Freeform 10"/>
          <p:cNvSpPr/>
          <p:nvPr/>
        </p:nvSpPr>
        <p:spPr>
          <a:xfrm rot="-3937467">
            <a:off x="4737832" y="5425457"/>
            <a:ext cx="1478700" cy="1478700"/>
          </a:xfrm>
          <a:custGeom>
            <a:avLst/>
            <a:gdLst/>
            <a:ahLst/>
            <a:cxnLst/>
            <a:rect l="l" t="t" r="r" b="b"/>
            <a:pathLst>
              <a:path w="1478700" h="1478700">
                <a:moveTo>
                  <a:pt x="0" y="0"/>
                </a:moveTo>
                <a:lnTo>
                  <a:pt x="1478700" y="0"/>
                </a:lnTo>
                <a:lnTo>
                  <a:pt x="1478700" y="1478700"/>
                </a:lnTo>
                <a:lnTo>
                  <a:pt x="0" y="1478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rot="-5400000">
            <a:off x="2703177" y="5908686"/>
            <a:ext cx="155526" cy="3046067"/>
            <a:chOff x="0" y="0"/>
            <a:chExt cx="41500" cy="812800"/>
          </a:xfrm>
        </p:grpSpPr>
        <p:sp>
          <p:nvSpPr>
            <p:cNvPr id="12" name="Freeform 12"/>
            <p:cNvSpPr/>
            <p:nvPr/>
          </p:nvSpPr>
          <p:spPr>
            <a:xfrm>
              <a:off x="0" y="0"/>
              <a:ext cx="41500" cy="812800"/>
            </a:xfrm>
            <a:custGeom>
              <a:avLst/>
              <a:gdLst/>
              <a:ahLst/>
              <a:cxnLst/>
              <a:rect l="l" t="t" r="r" b="b"/>
              <a:pathLst>
                <a:path w="41500" h="812800">
                  <a:moveTo>
                    <a:pt x="0" y="0"/>
                  </a:moveTo>
                  <a:lnTo>
                    <a:pt x="41500" y="0"/>
                  </a:lnTo>
                  <a:lnTo>
                    <a:pt x="41500" y="812800"/>
                  </a:lnTo>
                  <a:lnTo>
                    <a:pt x="0" y="812800"/>
                  </a:lnTo>
                  <a:close/>
                </a:path>
              </a:pathLst>
            </a:custGeom>
            <a:solidFill>
              <a:srgbClr val="FC6736"/>
            </a:solidFill>
          </p:spPr>
        </p:sp>
        <p:sp>
          <p:nvSpPr>
            <p:cNvPr id="13" name="TextBox 13"/>
            <p:cNvSpPr txBox="1"/>
            <p:nvPr/>
          </p:nvSpPr>
          <p:spPr>
            <a:xfrm>
              <a:off x="0" y="-38100"/>
              <a:ext cx="415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1955479" y="618899"/>
            <a:ext cx="4231730" cy="771977"/>
          </a:xfrm>
          <a:prstGeom prst="rect">
            <a:avLst/>
          </a:prstGeom>
        </p:spPr>
        <p:txBody>
          <a:bodyPr lIns="0" tIns="0" rIns="0" bIns="0" rtlCol="0" anchor="t">
            <a:spAutoFit/>
          </a:bodyPr>
          <a:lstStyle/>
          <a:p>
            <a:pPr algn="ctr">
              <a:lnSpc>
                <a:spcPts val="3125"/>
              </a:lnSpc>
            </a:pPr>
            <a:r>
              <a:rPr lang="en-US" sz="2232">
                <a:solidFill>
                  <a:srgbClr val="000000"/>
                </a:solidFill>
                <a:latin typeface="Inter"/>
                <a:ea typeface="Inter"/>
                <a:cs typeface="Inter"/>
                <a:sym typeface="Inter"/>
              </a:rPr>
              <a:t>Created by Team Members of Final Year IT (A) </a:t>
            </a:r>
          </a:p>
        </p:txBody>
      </p:sp>
      <p:sp>
        <p:nvSpPr>
          <p:cNvPr id="15" name="TextBox 15"/>
          <p:cNvSpPr txBox="1"/>
          <p:nvPr/>
        </p:nvSpPr>
        <p:spPr>
          <a:xfrm>
            <a:off x="10792666" y="2016613"/>
            <a:ext cx="6237428" cy="238061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Josan George              </a:t>
            </a:r>
          </a:p>
          <a:p>
            <a:pPr algn="ctr">
              <a:lnSpc>
                <a:spcPts val="4759"/>
              </a:lnSpc>
            </a:pPr>
            <a:r>
              <a:rPr lang="en-US" sz="3399">
                <a:solidFill>
                  <a:srgbClr val="000000"/>
                </a:solidFill>
                <a:latin typeface="Canva Sans"/>
                <a:ea typeface="Canva Sans"/>
                <a:cs typeface="Canva Sans"/>
                <a:sym typeface="Canva Sans"/>
              </a:rPr>
              <a:t>Madesh D</a:t>
            </a:r>
          </a:p>
          <a:p>
            <a:pPr algn="ctr">
              <a:lnSpc>
                <a:spcPts val="4759"/>
              </a:lnSpc>
            </a:pPr>
            <a:r>
              <a:rPr lang="en-US" sz="3399">
                <a:solidFill>
                  <a:srgbClr val="000000"/>
                </a:solidFill>
                <a:latin typeface="Canva Sans"/>
                <a:ea typeface="Canva Sans"/>
                <a:cs typeface="Canva Sans"/>
                <a:sym typeface="Canva Sans"/>
              </a:rPr>
              <a:t>Mohammad Zohair</a:t>
            </a:r>
          </a:p>
          <a:p>
            <a:pPr algn="ctr">
              <a:lnSpc>
                <a:spcPts val="4759"/>
              </a:lnSpc>
            </a:pPr>
            <a:r>
              <a:rPr lang="en-US" sz="3399">
                <a:solidFill>
                  <a:srgbClr val="000000"/>
                </a:solidFill>
                <a:latin typeface="Canva Sans"/>
                <a:ea typeface="Canva Sans"/>
                <a:cs typeface="Canva Sans"/>
                <a:sym typeface="Canva Sans"/>
              </a:rPr>
              <a:t>Keerthika I</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9458946" y="5143500"/>
            <a:ext cx="8829054" cy="3545035"/>
            <a:chOff x="0" y="0"/>
            <a:chExt cx="2353584" cy="945009"/>
          </a:xfrm>
        </p:grpSpPr>
        <p:sp>
          <p:nvSpPr>
            <p:cNvPr id="3" name="Freeform 3"/>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2"/>
              <a:stretch>
                <a:fillRect t="-4636" b="-4636"/>
              </a:stretch>
            </a:blipFill>
            <a:ln w="38100" cap="sq">
              <a:solidFill>
                <a:srgbClr val="5271FF"/>
              </a:solidFill>
              <a:prstDash val="solid"/>
              <a:miter/>
            </a:ln>
          </p:spPr>
        </p:sp>
      </p:grpSp>
      <p:grpSp>
        <p:nvGrpSpPr>
          <p:cNvPr id="4" name="Group 4"/>
          <p:cNvGrpSpPr/>
          <p:nvPr/>
        </p:nvGrpSpPr>
        <p:grpSpPr>
          <a:xfrm>
            <a:off x="314946" y="5143500"/>
            <a:ext cx="8829054" cy="3545035"/>
            <a:chOff x="0" y="0"/>
            <a:chExt cx="2353584" cy="945009"/>
          </a:xfrm>
        </p:grpSpPr>
        <p:sp>
          <p:nvSpPr>
            <p:cNvPr id="5" name="Freeform 5"/>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3"/>
              <a:stretch>
                <a:fillRect l="-1808" r="-1808"/>
              </a:stretch>
            </a:blipFill>
            <a:ln w="38100" cap="sq">
              <a:solidFill>
                <a:srgbClr val="5271FF"/>
              </a:solidFill>
              <a:prstDash val="solid"/>
              <a:miter/>
            </a:ln>
          </p:spPr>
        </p:sp>
      </p:grpSp>
      <p:grpSp>
        <p:nvGrpSpPr>
          <p:cNvPr id="6" name="Group 6"/>
          <p:cNvGrpSpPr/>
          <p:nvPr/>
        </p:nvGrpSpPr>
        <p:grpSpPr>
          <a:xfrm>
            <a:off x="157473" y="731124"/>
            <a:ext cx="9144000" cy="3671492"/>
            <a:chOff x="0" y="0"/>
            <a:chExt cx="2353584" cy="945009"/>
          </a:xfrm>
        </p:grpSpPr>
        <p:sp>
          <p:nvSpPr>
            <p:cNvPr id="7" name="Freeform 7"/>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4"/>
              <a:stretch>
                <a:fillRect t="-6659" b="-6659"/>
              </a:stretch>
            </a:blipFill>
            <a:ln w="38100" cap="sq">
              <a:solidFill>
                <a:srgbClr val="5271FF"/>
              </a:solidFill>
              <a:prstDash val="solid"/>
              <a:miter/>
            </a:ln>
          </p:spPr>
        </p:sp>
      </p:grpSp>
      <p:grpSp>
        <p:nvGrpSpPr>
          <p:cNvPr id="8" name="Group 8"/>
          <p:cNvGrpSpPr/>
          <p:nvPr/>
        </p:nvGrpSpPr>
        <p:grpSpPr>
          <a:xfrm>
            <a:off x="9458946" y="731124"/>
            <a:ext cx="8829054" cy="3671492"/>
            <a:chOff x="0" y="0"/>
            <a:chExt cx="2353584" cy="978719"/>
          </a:xfrm>
        </p:grpSpPr>
        <p:sp>
          <p:nvSpPr>
            <p:cNvPr id="9" name="Freeform 9"/>
            <p:cNvSpPr/>
            <p:nvPr/>
          </p:nvSpPr>
          <p:spPr>
            <a:xfrm>
              <a:off x="0" y="0"/>
              <a:ext cx="2353584" cy="978719"/>
            </a:xfrm>
            <a:custGeom>
              <a:avLst/>
              <a:gdLst/>
              <a:ahLst/>
              <a:cxnLst/>
              <a:rect l="l" t="t" r="r" b="b"/>
              <a:pathLst>
                <a:path w="2353584" h="978719">
                  <a:moveTo>
                    <a:pt x="0" y="0"/>
                  </a:moveTo>
                  <a:lnTo>
                    <a:pt x="2353584" y="0"/>
                  </a:lnTo>
                  <a:lnTo>
                    <a:pt x="2353584" y="978719"/>
                  </a:lnTo>
                  <a:lnTo>
                    <a:pt x="0" y="978719"/>
                  </a:lnTo>
                  <a:close/>
                </a:path>
              </a:pathLst>
            </a:custGeom>
            <a:blipFill>
              <a:blip r:embed="rId5"/>
              <a:stretch>
                <a:fillRect t="-1401" b="-1401"/>
              </a:stretch>
            </a:blipFill>
            <a:ln w="38100" cap="sq">
              <a:solidFill>
                <a:srgbClr val="5271FF"/>
              </a:solidFill>
              <a:prstDash val="solid"/>
              <a:miter/>
            </a:ln>
          </p:spPr>
        </p:sp>
      </p:gr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322793" y="731124"/>
            <a:ext cx="9144000" cy="3671492"/>
            <a:chOff x="0" y="0"/>
            <a:chExt cx="2353584" cy="945009"/>
          </a:xfrm>
        </p:grpSpPr>
        <p:sp>
          <p:nvSpPr>
            <p:cNvPr id="3" name="Freeform 3"/>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2"/>
              <a:stretch>
                <a:fillRect t="-6659" b="-6659"/>
              </a:stretch>
            </a:blipFill>
            <a:ln w="38100" cap="sq">
              <a:solidFill>
                <a:srgbClr val="5271FF"/>
              </a:solidFill>
              <a:prstDash val="solid"/>
              <a:miter/>
            </a:ln>
          </p:spPr>
        </p:sp>
      </p:grpSp>
      <p:grpSp>
        <p:nvGrpSpPr>
          <p:cNvPr id="4" name="Group 4"/>
          <p:cNvGrpSpPr/>
          <p:nvPr/>
        </p:nvGrpSpPr>
        <p:grpSpPr>
          <a:xfrm>
            <a:off x="9698241" y="4945116"/>
            <a:ext cx="9144000" cy="3671492"/>
            <a:chOff x="0" y="0"/>
            <a:chExt cx="2353584" cy="945009"/>
          </a:xfrm>
        </p:grpSpPr>
        <p:sp>
          <p:nvSpPr>
            <p:cNvPr id="5" name="Freeform 5"/>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3"/>
              <a:stretch>
                <a:fillRect t="-4324" b="-4324"/>
              </a:stretch>
            </a:blipFill>
            <a:ln w="38100" cap="sq">
              <a:solidFill>
                <a:srgbClr val="5271FF"/>
              </a:solidFill>
              <a:prstDash val="solid"/>
              <a:miter/>
            </a:ln>
          </p:spPr>
        </p:sp>
      </p:grpSp>
      <p:grpSp>
        <p:nvGrpSpPr>
          <p:cNvPr id="6" name="Group 6"/>
          <p:cNvGrpSpPr/>
          <p:nvPr/>
        </p:nvGrpSpPr>
        <p:grpSpPr>
          <a:xfrm>
            <a:off x="322793" y="4945116"/>
            <a:ext cx="9144000" cy="3671492"/>
            <a:chOff x="0" y="0"/>
            <a:chExt cx="2353584" cy="945009"/>
          </a:xfrm>
        </p:grpSpPr>
        <p:sp>
          <p:nvSpPr>
            <p:cNvPr id="7" name="Freeform 7"/>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4"/>
              <a:stretch>
                <a:fillRect t="-2612" b="-2612"/>
              </a:stretch>
            </a:blipFill>
            <a:ln w="38100" cap="sq">
              <a:solidFill>
                <a:srgbClr val="5271FF"/>
              </a:solidFill>
              <a:prstDash val="solid"/>
              <a:miter/>
            </a:ln>
          </p:spPr>
        </p:sp>
      </p:grpSp>
      <p:grpSp>
        <p:nvGrpSpPr>
          <p:cNvPr id="8" name="Group 8"/>
          <p:cNvGrpSpPr/>
          <p:nvPr/>
        </p:nvGrpSpPr>
        <p:grpSpPr>
          <a:xfrm>
            <a:off x="9698241" y="731124"/>
            <a:ext cx="9144000" cy="3671492"/>
            <a:chOff x="0" y="0"/>
            <a:chExt cx="2353584" cy="945009"/>
          </a:xfrm>
        </p:grpSpPr>
        <p:sp>
          <p:nvSpPr>
            <p:cNvPr id="9" name="Freeform 9"/>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5"/>
              <a:stretch>
                <a:fillRect l="-1148" r="-1148"/>
              </a:stretch>
            </a:blipFill>
            <a:ln w="38100" cap="sq">
              <a:solidFill>
                <a:srgbClr val="5271FF"/>
              </a:solidFill>
              <a:prstDash val="solid"/>
              <a:miter/>
            </a:ln>
          </p:spPr>
        </p:sp>
      </p:gr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028700" y="431716"/>
            <a:ext cx="9037679" cy="14578583"/>
          </a:xfrm>
          <a:prstGeom prst="rect">
            <a:avLst/>
          </a:prstGeom>
        </p:spPr>
        <p:txBody>
          <a:bodyPr lIns="0" tIns="0" rIns="0" bIns="0" rtlCol="0" anchor="t">
            <a:spAutoFit/>
          </a:bodyPr>
          <a:lstStyle/>
          <a:p>
            <a:pPr algn="l">
              <a:lnSpc>
                <a:spcPts val="5481"/>
              </a:lnSpc>
            </a:pPr>
            <a:r>
              <a:rPr lang="en-US" sz="3915" b="1">
                <a:solidFill>
                  <a:srgbClr val="000000"/>
                </a:solidFill>
                <a:latin typeface="Inter Bold"/>
                <a:ea typeface="Inter Bold"/>
                <a:cs typeface="Inter Bold"/>
                <a:sym typeface="Inter Bold"/>
              </a:rPr>
              <a:t>2.Seller Flow (Restaurant)</a:t>
            </a:r>
          </a:p>
          <a:p>
            <a:pPr algn="l">
              <a:lnSpc>
                <a:spcPts val="5481"/>
              </a:lnSpc>
            </a:pPr>
            <a:endParaRPr lang="en-US" sz="3915" b="1">
              <a:solidFill>
                <a:srgbClr val="000000"/>
              </a:solidFill>
              <a:latin typeface="Inter Bold"/>
              <a:ea typeface="Inter Bold"/>
              <a:cs typeface="Inter Bold"/>
              <a:sym typeface="Inter Bold"/>
            </a:endParaRPr>
          </a:p>
          <a:p>
            <a:pPr algn="l">
              <a:lnSpc>
                <a:spcPts val="5481"/>
              </a:lnSpc>
            </a:pPr>
            <a:r>
              <a:rPr lang="en-US" sz="3915">
                <a:solidFill>
                  <a:srgbClr val="000000"/>
                </a:solidFill>
                <a:latin typeface="Inter"/>
                <a:ea typeface="Inter"/>
                <a:cs typeface="Inter"/>
                <a:sym typeface="Inter"/>
              </a:rPr>
              <a:t>⦁  Authentication</a:t>
            </a:r>
          </a:p>
          <a:p>
            <a:pPr algn="l">
              <a:lnSpc>
                <a:spcPts val="5481"/>
              </a:lnSpc>
            </a:pPr>
            <a:r>
              <a:rPr lang="en-US" sz="3915">
                <a:solidFill>
                  <a:srgbClr val="000000"/>
                </a:solidFill>
                <a:latin typeface="Inter"/>
                <a:ea typeface="Inter"/>
                <a:cs typeface="Inter"/>
                <a:sym typeface="Inter"/>
              </a:rPr>
              <a:t>⦁ Admin Approval</a:t>
            </a:r>
          </a:p>
          <a:p>
            <a:pPr algn="l">
              <a:lnSpc>
                <a:spcPts val="5481"/>
              </a:lnSpc>
            </a:pPr>
            <a:r>
              <a:rPr lang="en-US" sz="3915">
                <a:solidFill>
                  <a:srgbClr val="000000"/>
                </a:solidFill>
                <a:latin typeface="Inter"/>
                <a:ea typeface="Inter"/>
                <a:cs typeface="Inter"/>
                <a:sym typeface="Inter"/>
              </a:rPr>
              <a:t>⦁ Product Management</a:t>
            </a:r>
          </a:p>
          <a:p>
            <a:pPr algn="l">
              <a:lnSpc>
                <a:spcPts val="5481"/>
              </a:lnSpc>
            </a:pPr>
            <a:r>
              <a:rPr lang="en-US" sz="3915">
                <a:solidFill>
                  <a:srgbClr val="000000"/>
                </a:solidFill>
                <a:latin typeface="Inter"/>
                <a:ea typeface="Inter"/>
                <a:cs typeface="Inter"/>
                <a:sym typeface="Inter"/>
              </a:rPr>
              <a:t>⦁ Order Management</a:t>
            </a: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p:txBody>
      </p:sp>
      <p:grpSp>
        <p:nvGrpSpPr>
          <p:cNvPr id="3" name="Group 3"/>
          <p:cNvGrpSpPr/>
          <p:nvPr/>
        </p:nvGrpSpPr>
        <p:grpSpPr>
          <a:xfrm>
            <a:off x="223775" y="5032030"/>
            <a:ext cx="8927536" cy="3584577"/>
            <a:chOff x="0" y="0"/>
            <a:chExt cx="2353584" cy="945009"/>
          </a:xfrm>
        </p:grpSpPr>
        <p:sp>
          <p:nvSpPr>
            <p:cNvPr id="4" name="Freeform 4"/>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2"/>
              <a:stretch>
                <a:fillRect t="-4791" b="-4791"/>
              </a:stretch>
            </a:blipFill>
            <a:ln w="38100" cap="sq">
              <a:solidFill>
                <a:srgbClr val="5271FF"/>
              </a:solidFill>
              <a:prstDash val="solid"/>
              <a:miter/>
            </a:ln>
          </p:spPr>
        </p:sp>
      </p:grpSp>
      <p:grpSp>
        <p:nvGrpSpPr>
          <p:cNvPr id="5" name="Group 5"/>
          <p:cNvGrpSpPr/>
          <p:nvPr/>
        </p:nvGrpSpPr>
        <p:grpSpPr>
          <a:xfrm>
            <a:off x="9464181" y="5032030"/>
            <a:ext cx="8625435" cy="3463278"/>
            <a:chOff x="0" y="0"/>
            <a:chExt cx="2353584" cy="945009"/>
          </a:xfrm>
        </p:grpSpPr>
        <p:sp>
          <p:nvSpPr>
            <p:cNvPr id="6" name="Freeform 6"/>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3"/>
              <a:stretch>
                <a:fillRect t="-7282" b="-7282"/>
              </a:stretch>
            </a:blipFill>
            <a:ln w="38100" cap="sq">
              <a:solidFill>
                <a:srgbClr val="5271FF"/>
              </a:solidFill>
              <a:prstDash val="solid"/>
              <a:miter/>
            </a:ln>
          </p:spPr>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028700" y="431716"/>
            <a:ext cx="9037679" cy="13883258"/>
          </a:xfrm>
          <a:prstGeom prst="rect">
            <a:avLst/>
          </a:prstGeom>
        </p:spPr>
        <p:txBody>
          <a:bodyPr lIns="0" tIns="0" rIns="0" bIns="0" rtlCol="0" anchor="t">
            <a:spAutoFit/>
          </a:bodyPr>
          <a:lstStyle/>
          <a:p>
            <a:pPr algn="l">
              <a:lnSpc>
                <a:spcPts val="5481"/>
              </a:lnSpc>
            </a:pPr>
            <a:r>
              <a:rPr lang="en-US" sz="3915" b="1">
                <a:solidFill>
                  <a:srgbClr val="000000"/>
                </a:solidFill>
                <a:latin typeface="Inter Bold"/>
                <a:ea typeface="Inter Bold"/>
                <a:cs typeface="Inter Bold"/>
                <a:sym typeface="Inter Bold"/>
              </a:rPr>
              <a:t>3. Admin Flow</a:t>
            </a:r>
          </a:p>
          <a:p>
            <a:pPr algn="l">
              <a:lnSpc>
                <a:spcPts val="5481"/>
              </a:lnSpc>
            </a:pPr>
            <a:endParaRPr lang="en-US" sz="3915" b="1">
              <a:solidFill>
                <a:srgbClr val="000000"/>
              </a:solidFill>
              <a:latin typeface="Inter Bold"/>
              <a:ea typeface="Inter Bold"/>
              <a:cs typeface="Inter Bold"/>
              <a:sym typeface="Inter Bold"/>
            </a:endParaRPr>
          </a:p>
          <a:p>
            <a:pPr algn="l">
              <a:lnSpc>
                <a:spcPts val="5481"/>
              </a:lnSpc>
            </a:pPr>
            <a:r>
              <a:rPr lang="en-US" sz="3915">
                <a:solidFill>
                  <a:srgbClr val="000000"/>
                </a:solidFill>
                <a:latin typeface="Inter"/>
                <a:ea typeface="Inter"/>
                <a:cs typeface="Inter"/>
                <a:sym typeface="Inter"/>
              </a:rPr>
              <a:t>⦁ Login &amp; Dashboard Access</a:t>
            </a:r>
          </a:p>
          <a:p>
            <a:pPr algn="l">
              <a:lnSpc>
                <a:spcPts val="5481"/>
              </a:lnSpc>
            </a:pPr>
            <a:r>
              <a:rPr lang="en-US" sz="3915">
                <a:solidFill>
                  <a:srgbClr val="000000"/>
                </a:solidFill>
                <a:latin typeface="Inter"/>
                <a:ea typeface="Inter"/>
                <a:cs typeface="Inter"/>
                <a:sym typeface="Inter"/>
              </a:rPr>
              <a:t>⦁ User Management</a:t>
            </a:r>
          </a:p>
          <a:p>
            <a:pPr algn="l">
              <a:lnSpc>
                <a:spcPts val="5481"/>
              </a:lnSpc>
            </a:pPr>
            <a:r>
              <a:rPr lang="en-US" sz="3915">
                <a:solidFill>
                  <a:srgbClr val="000000"/>
                </a:solidFill>
                <a:latin typeface="Inter"/>
                <a:ea typeface="Inter"/>
                <a:cs typeface="Inter"/>
                <a:sym typeface="Inter"/>
              </a:rPr>
              <a:t>⦁  Product and Order Oversight</a:t>
            </a:r>
          </a:p>
          <a:p>
            <a:pPr algn="l">
              <a:lnSpc>
                <a:spcPts val="5481"/>
              </a:lnSpc>
            </a:pPr>
            <a:r>
              <a:rPr lang="en-US" sz="3915">
                <a:solidFill>
                  <a:srgbClr val="000000"/>
                </a:solidFill>
                <a:latin typeface="Inter"/>
                <a:ea typeface="Inter"/>
                <a:cs typeface="Inter"/>
                <a:sym typeface="Inter"/>
              </a:rPr>
              <a:t>⦁  Platform Management</a:t>
            </a: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a:p>
            <a:pPr algn="l">
              <a:lnSpc>
                <a:spcPts val="5481"/>
              </a:lnSpc>
            </a:pPr>
            <a:endParaRPr lang="en-US" sz="3915">
              <a:solidFill>
                <a:srgbClr val="000000"/>
              </a:solidFill>
              <a:latin typeface="Inter"/>
              <a:ea typeface="Inter"/>
              <a:cs typeface="Inter"/>
              <a:sym typeface="Inter"/>
            </a:endParaRPr>
          </a:p>
        </p:txBody>
      </p:sp>
      <p:grpSp>
        <p:nvGrpSpPr>
          <p:cNvPr id="3" name="Group 3"/>
          <p:cNvGrpSpPr/>
          <p:nvPr/>
        </p:nvGrpSpPr>
        <p:grpSpPr>
          <a:xfrm>
            <a:off x="0" y="4945116"/>
            <a:ext cx="9144000" cy="3671492"/>
            <a:chOff x="0" y="0"/>
            <a:chExt cx="2353584" cy="945009"/>
          </a:xfrm>
        </p:grpSpPr>
        <p:sp>
          <p:nvSpPr>
            <p:cNvPr id="4" name="Freeform 4"/>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2"/>
              <a:stretch>
                <a:fillRect t="-7126" b="-7126"/>
              </a:stretch>
            </a:blipFill>
            <a:ln w="38100" cap="sq">
              <a:solidFill>
                <a:srgbClr val="5271FF"/>
              </a:solidFill>
              <a:prstDash val="solid"/>
              <a:miter/>
            </a:ln>
          </p:spPr>
        </p:sp>
      </p:grpSp>
      <p:grpSp>
        <p:nvGrpSpPr>
          <p:cNvPr id="5" name="Group 5"/>
          <p:cNvGrpSpPr/>
          <p:nvPr/>
        </p:nvGrpSpPr>
        <p:grpSpPr>
          <a:xfrm>
            <a:off x="9466793" y="4945116"/>
            <a:ext cx="8927536" cy="3584577"/>
            <a:chOff x="0" y="0"/>
            <a:chExt cx="2353584" cy="945009"/>
          </a:xfrm>
        </p:grpSpPr>
        <p:sp>
          <p:nvSpPr>
            <p:cNvPr id="6" name="Freeform 6"/>
            <p:cNvSpPr/>
            <p:nvPr/>
          </p:nvSpPr>
          <p:spPr>
            <a:xfrm>
              <a:off x="0" y="0"/>
              <a:ext cx="2353584" cy="945009"/>
            </a:xfrm>
            <a:custGeom>
              <a:avLst/>
              <a:gdLst/>
              <a:ahLst/>
              <a:cxnLst/>
              <a:rect l="l" t="t" r="r" b="b"/>
              <a:pathLst>
                <a:path w="2353584" h="945009">
                  <a:moveTo>
                    <a:pt x="0" y="0"/>
                  </a:moveTo>
                  <a:lnTo>
                    <a:pt x="2353584" y="0"/>
                  </a:lnTo>
                  <a:lnTo>
                    <a:pt x="2353584" y="945009"/>
                  </a:lnTo>
                  <a:lnTo>
                    <a:pt x="0" y="945009"/>
                  </a:lnTo>
                  <a:close/>
                </a:path>
              </a:pathLst>
            </a:custGeom>
            <a:blipFill>
              <a:blip r:embed="rId3"/>
              <a:stretch>
                <a:fillRect t="-5103" b="-5103"/>
              </a:stretch>
            </a:blipFill>
            <a:ln w="38100" cap="sq">
              <a:solidFill>
                <a:srgbClr val="5271FF"/>
              </a:solidFill>
              <a:prstDash val="solid"/>
              <a:miter/>
            </a:ln>
          </p:spPr>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750668" y="2116699"/>
            <a:ext cx="13342778" cy="1225550"/>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8.1. FRONT-END DEVELOPMENT</a:t>
            </a:r>
          </a:p>
          <a:p>
            <a:pPr algn="l">
              <a:lnSpc>
                <a:spcPts val="4900"/>
              </a:lnSpc>
            </a:pPr>
            <a:endParaRPr lang="en-US" sz="3500" b="1">
              <a:solidFill>
                <a:srgbClr val="000000"/>
              </a:solidFill>
              <a:latin typeface="Inter Bold"/>
              <a:ea typeface="Inter Bold"/>
              <a:cs typeface="Inter Bold"/>
              <a:sym typeface="Inter Bold"/>
            </a:endParaRPr>
          </a:p>
        </p:txBody>
      </p:sp>
      <p:sp>
        <p:nvSpPr>
          <p:cNvPr id="3" name="Freeform 3"/>
          <p:cNvSpPr/>
          <p:nvPr/>
        </p:nvSpPr>
        <p:spPr>
          <a:xfrm>
            <a:off x="9807879" y="1917047"/>
            <a:ext cx="5446652" cy="8175331"/>
          </a:xfrm>
          <a:custGeom>
            <a:avLst/>
            <a:gdLst/>
            <a:ahLst/>
            <a:cxnLst/>
            <a:rect l="l" t="t" r="r" b="b"/>
            <a:pathLst>
              <a:path w="5446652" h="8175331">
                <a:moveTo>
                  <a:pt x="0" y="0"/>
                </a:moveTo>
                <a:lnTo>
                  <a:pt x="5446652" y="0"/>
                </a:lnTo>
                <a:lnTo>
                  <a:pt x="5446652" y="8175330"/>
                </a:lnTo>
                <a:lnTo>
                  <a:pt x="0" y="8175330"/>
                </a:lnTo>
                <a:lnTo>
                  <a:pt x="0" y="0"/>
                </a:lnTo>
                <a:close/>
              </a:path>
            </a:pathLst>
          </a:custGeom>
          <a:blipFill>
            <a:blip r:embed="rId2"/>
            <a:stretch>
              <a:fillRect t="-326" r="-3882" b="-11980"/>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
        <p:nvSpPr>
          <p:cNvPr id="5" name="TextBox 5"/>
          <p:cNvSpPr txBox="1"/>
          <p:nvPr/>
        </p:nvSpPr>
        <p:spPr>
          <a:xfrm>
            <a:off x="366252" y="549441"/>
            <a:ext cx="17191449" cy="1143000"/>
          </a:xfrm>
          <a:prstGeom prst="rect">
            <a:avLst/>
          </a:prstGeom>
        </p:spPr>
        <p:txBody>
          <a:bodyPr lIns="0" tIns="0" rIns="0" bIns="0" rtlCol="0" anchor="t">
            <a:spAutoFit/>
          </a:bodyPr>
          <a:lstStyle/>
          <a:p>
            <a:pPr algn="l">
              <a:lnSpc>
                <a:spcPts val="8855"/>
              </a:lnSpc>
            </a:pPr>
            <a:r>
              <a:rPr lang="en-US" sz="7379" b="1">
                <a:solidFill>
                  <a:srgbClr val="000000"/>
                </a:solidFill>
                <a:latin typeface="The Seasons Bold"/>
                <a:ea typeface="The Seasons Bold"/>
                <a:cs typeface="The Seasons Bold"/>
                <a:sym typeface="The Seasons Bold"/>
              </a:rPr>
              <a:t>8. PROJECT SETUP &amp; CONFIGURATION</a:t>
            </a:r>
          </a:p>
        </p:txBody>
      </p:sp>
      <p:sp>
        <p:nvSpPr>
          <p:cNvPr id="6" name="TextBox 6"/>
          <p:cNvSpPr txBox="1"/>
          <p:nvPr/>
        </p:nvSpPr>
        <p:spPr>
          <a:xfrm>
            <a:off x="1206205" y="2126224"/>
            <a:ext cx="7077752" cy="14194960"/>
          </a:xfrm>
          <a:prstGeom prst="rect">
            <a:avLst/>
          </a:prstGeom>
        </p:spPr>
        <p:txBody>
          <a:bodyPr lIns="0" tIns="0" rIns="0" bIns="0" rtlCol="0" anchor="t">
            <a:spAutoFit/>
          </a:bodyPr>
          <a:lstStyle/>
          <a:p>
            <a:pPr algn="l">
              <a:lnSpc>
                <a:spcPts val="4730"/>
              </a:lnSpc>
            </a:pPr>
            <a:endParaRPr/>
          </a:p>
          <a:p>
            <a:pPr algn="l">
              <a:lnSpc>
                <a:spcPts val="4292"/>
              </a:lnSpc>
            </a:pPr>
            <a:endParaRPr/>
          </a:p>
          <a:p>
            <a:pPr algn="l">
              <a:lnSpc>
                <a:spcPts val="4292"/>
              </a:lnSpc>
            </a:pPr>
            <a:r>
              <a:rPr lang="en-US" sz="3066">
                <a:solidFill>
                  <a:srgbClr val="000000"/>
                </a:solidFill>
                <a:latin typeface="Inter"/>
                <a:ea typeface="Inter"/>
                <a:cs typeface="Inter"/>
                <a:sym typeface="Inter"/>
              </a:rPr>
              <a:t>⦁ React</a:t>
            </a:r>
          </a:p>
          <a:p>
            <a:pPr algn="l">
              <a:lnSpc>
                <a:spcPts val="4292"/>
              </a:lnSpc>
            </a:pPr>
            <a:r>
              <a:rPr lang="en-US" sz="3066">
                <a:solidFill>
                  <a:srgbClr val="000000"/>
                </a:solidFill>
                <a:latin typeface="Inter"/>
                <a:ea typeface="Inter"/>
                <a:cs typeface="Inter"/>
                <a:sym typeface="Inter"/>
              </a:rPr>
              <a:t>⦁ Bootstrap and React-Bootstrap</a:t>
            </a:r>
          </a:p>
          <a:p>
            <a:pPr algn="l">
              <a:lnSpc>
                <a:spcPts val="4292"/>
              </a:lnSpc>
            </a:pPr>
            <a:r>
              <a:rPr lang="en-US" sz="3066">
                <a:solidFill>
                  <a:srgbClr val="000000"/>
                </a:solidFill>
                <a:latin typeface="Inter"/>
                <a:ea typeface="Inter"/>
                <a:cs typeface="Inter"/>
                <a:sym typeface="Inter"/>
              </a:rPr>
              <a:t>⦁ Material-UI and Ant Design (Antd)</a:t>
            </a:r>
          </a:p>
          <a:p>
            <a:pPr algn="l">
              <a:lnSpc>
                <a:spcPts val="4292"/>
              </a:lnSpc>
            </a:pPr>
            <a:r>
              <a:rPr lang="en-US" sz="3066">
                <a:solidFill>
                  <a:srgbClr val="000000"/>
                </a:solidFill>
                <a:latin typeface="Inter"/>
                <a:ea typeface="Inter"/>
                <a:cs typeface="Inter"/>
                <a:sym typeface="Inter"/>
              </a:rPr>
              <a:t>⦁ Axios</a:t>
            </a:r>
          </a:p>
          <a:p>
            <a:pPr algn="l">
              <a:lnSpc>
                <a:spcPts val="4292"/>
              </a:lnSpc>
            </a:pPr>
            <a:r>
              <a:rPr lang="en-US" sz="3066">
                <a:solidFill>
                  <a:srgbClr val="000000"/>
                </a:solidFill>
                <a:latin typeface="Inter"/>
                <a:ea typeface="Inter"/>
                <a:cs typeface="Inter"/>
                <a:sym typeface="Inter"/>
              </a:rPr>
              <a:t>⦁ MDB React UI Kit</a:t>
            </a:r>
          </a:p>
          <a:p>
            <a:pPr algn="l">
              <a:lnSpc>
                <a:spcPts val="4292"/>
              </a:lnSpc>
            </a:pPr>
            <a:r>
              <a:rPr lang="en-US" sz="3066">
                <a:solidFill>
                  <a:srgbClr val="000000"/>
                </a:solidFill>
                <a:latin typeface="Inter"/>
                <a:ea typeface="Inter"/>
                <a:cs typeface="Inter"/>
                <a:sym typeface="Inter"/>
              </a:rPr>
              <a:t>⦁ React Router Dom </a:t>
            </a: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Freeform 2"/>
          <p:cNvSpPr/>
          <p:nvPr/>
        </p:nvSpPr>
        <p:spPr>
          <a:xfrm>
            <a:off x="9377438" y="1965021"/>
            <a:ext cx="5927863" cy="6356958"/>
          </a:xfrm>
          <a:custGeom>
            <a:avLst/>
            <a:gdLst/>
            <a:ahLst/>
            <a:cxnLst/>
            <a:rect l="l" t="t" r="r" b="b"/>
            <a:pathLst>
              <a:path w="5927863" h="6356958">
                <a:moveTo>
                  <a:pt x="0" y="0"/>
                </a:moveTo>
                <a:lnTo>
                  <a:pt x="5927864" y="0"/>
                </a:lnTo>
                <a:lnTo>
                  <a:pt x="5927864" y="6356958"/>
                </a:lnTo>
                <a:lnTo>
                  <a:pt x="0" y="6356958"/>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
        <p:nvSpPr>
          <p:cNvPr id="4" name="TextBox 4"/>
          <p:cNvSpPr txBox="1"/>
          <p:nvPr/>
        </p:nvSpPr>
        <p:spPr>
          <a:xfrm>
            <a:off x="2299686" y="1536700"/>
            <a:ext cx="7077752" cy="15284031"/>
          </a:xfrm>
          <a:prstGeom prst="rect">
            <a:avLst/>
          </a:prstGeom>
        </p:spPr>
        <p:txBody>
          <a:bodyPr lIns="0" tIns="0" rIns="0" bIns="0" rtlCol="0" anchor="t">
            <a:spAutoFit/>
          </a:bodyPr>
          <a:lstStyle/>
          <a:p>
            <a:pPr algn="l">
              <a:lnSpc>
                <a:spcPts val="4730"/>
              </a:lnSpc>
            </a:pPr>
            <a:endParaRPr/>
          </a:p>
          <a:p>
            <a:pPr algn="l">
              <a:lnSpc>
                <a:spcPts val="4292"/>
              </a:lnSpc>
            </a:pPr>
            <a:endParaRPr/>
          </a:p>
          <a:p>
            <a:pPr algn="l">
              <a:lnSpc>
                <a:spcPts val="4292"/>
              </a:lnSpc>
            </a:pPr>
            <a:r>
              <a:rPr lang="en-US" sz="3066">
                <a:solidFill>
                  <a:srgbClr val="000000"/>
                </a:solidFill>
                <a:latin typeface="Inter"/>
                <a:ea typeface="Inter"/>
                <a:cs typeface="Inter"/>
                <a:sym typeface="Inter"/>
              </a:rPr>
              <a:t>⦁ Express</a:t>
            </a:r>
          </a:p>
          <a:p>
            <a:pPr algn="l">
              <a:lnSpc>
                <a:spcPts val="4292"/>
              </a:lnSpc>
            </a:pPr>
            <a:r>
              <a:rPr lang="en-US" sz="3066">
                <a:solidFill>
                  <a:srgbClr val="000000"/>
                </a:solidFill>
                <a:latin typeface="Inter"/>
                <a:ea typeface="Inter"/>
                <a:cs typeface="Inter"/>
                <a:sym typeface="Inter"/>
              </a:rPr>
              <a:t> ⦁ Mongoose:</a:t>
            </a:r>
          </a:p>
          <a:p>
            <a:pPr algn="l">
              <a:lnSpc>
                <a:spcPts val="4292"/>
              </a:lnSpc>
            </a:pPr>
            <a:r>
              <a:rPr lang="en-US" sz="3066">
                <a:solidFill>
                  <a:srgbClr val="000000"/>
                </a:solidFill>
                <a:latin typeface="Inter"/>
                <a:ea typeface="Inter"/>
                <a:cs typeface="Inter"/>
                <a:sym typeface="Inter"/>
              </a:rPr>
              <a:t> ⦁ JWT (jsonwebtoken)</a:t>
            </a:r>
          </a:p>
          <a:p>
            <a:pPr algn="l">
              <a:lnSpc>
                <a:spcPts val="4292"/>
              </a:lnSpc>
            </a:pPr>
            <a:r>
              <a:rPr lang="en-US" sz="3066">
                <a:solidFill>
                  <a:srgbClr val="000000"/>
                </a:solidFill>
                <a:latin typeface="Inter"/>
                <a:ea typeface="Inter"/>
                <a:cs typeface="Inter"/>
                <a:sym typeface="Inter"/>
              </a:rPr>
              <a:t>⦁ CORS</a:t>
            </a:r>
          </a:p>
          <a:p>
            <a:pPr algn="l">
              <a:lnSpc>
                <a:spcPts val="4292"/>
              </a:lnSpc>
            </a:pPr>
            <a:r>
              <a:rPr lang="en-US" sz="3066">
                <a:solidFill>
                  <a:srgbClr val="000000"/>
                </a:solidFill>
                <a:latin typeface="Inter"/>
                <a:ea typeface="Inter"/>
                <a:cs typeface="Inter"/>
                <a:sym typeface="Inter"/>
              </a:rPr>
              <a:t>⦁ bcrypt</a:t>
            </a:r>
          </a:p>
          <a:p>
            <a:pPr algn="l">
              <a:lnSpc>
                <a:spcPts val="4292"/>
              </a:lnSpc>
            </a:pPr>
            <a:r>
              <a:rPr lang="en-US" sz="3066">
                <a:solidFill>
                  <a:srgbClr val="000000"/>
                </a:solidFill>
                <a:latin typeface="Inter"/>
                <a:ea typeface="Inter"/>
                <a:cs typeface="Inter"/>
                <a:sym typeface="Inter"/>
              </a:rPr>
              <a:t> ⦁ body-parser</a:t>
            </a:r>
          </a:p>
          <a:p>
            <a:pPr algn="l">
              <a:lnSpc>
                <a:spcPts val="4292"/>
              </a:lnSpc>
            </a:pPr>
            <a:r>
              <a:rPr lang="en-US" sz="3066">
                <a:solidFill>
                  <a:srgbClr val="000000"/>
                </a:solidFill>
                <a:latin typeface="Inter"/>
                <a:ea typeface="Inter"/>
                <a:cs typeface="Inter"/>
                <a:sym typeface="Inter"/>
              </a:rPr>
              <a:t>⦁ dotenv</a:t>
            </a:r>
          </a:p>
          <a:p>
            <a:pPr algn="l">
              <a:lnSpc>
                <a:spcPts val="4292"/>
              </a:lnSpc>
            </a:pPr>
            <a:r>
              <a:rPr lang="en-US" sz="3066">
                <a:solidFill>
                  <a:srgbClr val="000000"/>
                </a:solidFill>
                <a:latin typeface="Inter"/>
                <a:ea typeface="Inter"/>
                <a:cs typeface="Inter"/>
                <a:sym typeface="Inter"/>
              </a:rPr>
              <a:t> ⦁ Multer</a:t>
            </a: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a:p>
            <a:pPr algn="l">
              <a:lnSpc>
                <a:spcPts val="4292"/>
              </a:lnSpc>
            </a:pPr>
            <a:endParaRPr lang="en-US" sz="3066">
              <a:solidFill>
                <a:srgbClr val="000000"/>
              </a:solidFill>
              <a:latin typeface="Inter"/>
              <a:ea typeface="Inter"/>
              <a:cs typeface="Inter"/>
              <a:sym typeface="Inter"/>
            </a:endParaRPr>
          </a:p>
        </p:txBody>
      </p:sp>
      <p:sp>
        <p:nvSpPr>
          <p:cNvPr id="5" name="TextBox 5"/>
          <p:cNvSpPr txBox="1"/>
          <p:nvPr/>
        </p:nvSpPr>
        <p:spPr>
          <a:xfrm>
            <a:off x="1584764" y="952500"/>
            <a:ext cx="13342778" cy="1225550"/>
          </a:xfrm>
          <a:prstGeom prst="rect">
            <a:avLst/>
          </a:prstGeom>
        </p:spPr>
        <p:txBody>
          <a:bodyPr lIns="0" tIns="0" rIns="0" bIns="0" rtlCol="0" anchor="t">
            <a:spAutoFit/>
          </a:bodyPr>
          <a:lstStyle/>
          <a:p>
            <a:pPr algn="l">
              <a:lnSpc>
                <a:spcPts val="4900"/>
              </a:lnSpc>
            </a:pPr>
            <a:r>
              <a:rPr lang="en-US" sz="3500" b="1">
                <a:solidFill>
                  <a:srgbClr val="000000"/>
                </a:solidFill>
                <a:latin typeface="Inter Bold"/>
                <a:ea typeface="Inter Bold"/>
                <a:cs typeface="Inter Bold"/>
                <a:sym typeface="Inter Bold"/>
              </a:rPr>
              <a:t>8.2. BACK-END DEVELOPMENT</a:t>
            </a:r>
          </a:p>
          <a:p>
            <a:pPr algn="l">
              <a:lnSpc>
                <a:spcPts val="4900"/>
              </a:lnSpc>
            </a:pPr>
            <a:endParaRPr lang="en-US" sz="3500" b="1">
              <a:solidFill>
                <a:srgbClr val="000000"/>
              </a:solidFill>
              <a:latin typeface="Inter Bold"/>
              <a:ea typeface="Inter Bold"/>
              <a:cs typeface="Inter Bold"/>
              <a:sym typeface="Inter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1036439" y="2249929"/>
            <a:ext cx="3660450" cy="4690470"/>
            <a:chOff x="0" y="0"/>
            <a:chExt cx="1318391" cy="1689375"/>
          </a:xfrm>
        </p:grpSpPr>
        <p:sp>
          <p:nvSpPr>
            <p:cNvPr id="3" name="Freeform 3"/>
            <p:cNvSpPr/>
            <p:nvPr/>
          </p:nvSpPr>
          <p:spPr>
            <a:xfrm>
              <a:off x="0" y="0"/>
              <a:ext cx="1318391" cy="1689375"/>
            </a:xfrm>
            <a:custGeom>
              <a:avLst/>
              <a:gdLst/>
              <a:ahLst/>
              <a:cxnLst/>
              <a:rect l="l" t="t" r="r" b="b"/>
              <a:pathLst>
                <a:path w="1318391" h="1689375">
                  <a:moveTo>
                    <a:pt x="107866" y="0"/>
                  </a:moveTo>
                  <a:lnTo>
                    <a:pt x="1210525" y="0"/>
                  </a:lnTo>
                  <a:cubicBezTo>
                    <a:pt x="1270098" y="0"/>
                    <a:pt x="1318391" y="48293"/>
                    <a:pt x="1318391" y="107866"/>
                  </a:cubicBezTo>
                  <a:lnTo>
                    <a:pt x="1318391" y="1581509"/>
                  </a:lnTo>
                  <a:cubicBezTo>
                    <a:pt x="1318391" y="1610117"/>
                    <a:pt x="1307027" y="1637553"/>
                    <a:pt x="1286798" y="1657782"/>
                  </a:cubicBezTo>
                  <a:cubicBezTo>
                    <a:pt x="1266569" y="1678011"/>
                    <a:pt x="1239133" y="1689375"/>
                    <a:pt x="1210525" y="1689375"/>
                  </a:cubicBezTo>
                  <a:lnTo>
                    <a:pt x="107866" y="1689375"/>
                  </a:lnTo>
                  <a:cubicBezTo>
                    <a:pt x="79258" y="1689375"/>
                    <a:pt x="51822" y="1678011"/>
                    <a:pt x="31593" y="1657782"/>
                  </a:cubicBezTo>
                  <a:cubicBezTo>
                    <a:pt x="11364" y="1637553"/>
                    <a:pt x="0" y="1610117"/>
                    <a:pt x="0" y="1581509"/>
                  </a:cubicBezTo>
                  <a:lnTo>
                    <a:pt x="0" y="107866"/>
                  </a:lnTo>
                  <a:cubicBezTo>
                    <a:pt x="0" y="79258"/>
                    <a:pt x="11364" y="51822"/>
                    <a:pt x="31593" y="31593"/>
                  </a:cubicBezTo>
                  <a:cubicBezTo>
                    <a:pt x="51822" y="11364"/>
                    <a:pt x="79258" y="0"/>
                    <a:pt x="107866" y="0"/>
                  </a:cubicBezTo>
                  <a:close/>
                </a:path>
              </a:pathLst>
            </a:custGeom>
            <a:solidFill>
              <a:srgbClr val="5271FF"/>
            </a:solidFill>
          </p:spPr>
        </p:sp>
        <p:sp>
          <p:nvSpPr>
            <p:cNvPr id="4" name="TextBox 4"/>
            <p:cNvSpPr txBox="1"/>
            <p:nvPr/>
          </p:nvSpPr>
          <p:spPr>
            <a:xfrm>
              <a:off x="0" y="-38100"/>
              <a:ext cx="1318391" cy="17274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4440" y="2676968"/>
            <a:ext cx="2484447" cy="3836391"/>
            <a:chOff x="0" y="0"/>
            <a:chExt cx="4112260" cy="6350000"/>
          </a:xfrm>
        </p:grpSpPr>
        <p:sp>
          <p:nvSpPr>
            <p:cNvPr id="6" name="Freeform 6"/>
            <p:cNvSpPr/>
            <p:nvPr/>
          </p:nvSpPr>
          <p:spPr>
            <a:xfrm>
              <a:off x="0" y="0"/>
              <a:ext cx="4112260" cy="6350000"/>
            </a:xfrm>
            <a:custGeom>
              <a:avLst/>
              <a:gdLst/>
              <a:ahLst/>
              <a:cxnLst/>
              <a:rect l="l" t="t" r="r" b="b"/>
              <a:pathLst>
                <a:path w="4112260" h="635000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2"/>
              <a:stretch>
                <a:fillRect l="-30503" t="-26850"/>
              </a:stretch>
            </a:blipFill>
          </p:spPr>
        </p:sp>
      </p:grpSp>
      <p:grpSp>
        <p:nvGrpSpPr>
          <p:cNvPr id="7" name="Group 7"/>
          <p:cNvGrpSpPr/>
          <p:nvPr/>
        </p:nvGrpSpPr>
        <p:grpSpPr>
          <a:xfrm>
            <a:off x="5216170" y="2249929"/>
            <a:ext cx="3660450" cy="4690470"/>
            <a:chOff x="0" y="0"/>
            <a:chExt cx="1318391" cy="1689375"/>
          </a:xfrm>
        </p:grpSpPr>
        <p:sp>
          <p:nvSpPr>
            <p:cNvPr id="8" name="Freeform 8"/>
            <p:cNvSpPr/>
            <p:nvPr/>
          </p:nvSpPr>
          <p:spPr>
            <a:xfrm>
              <a:off x="0" y="0"/>
              <a:ext cx="1318391" cy="1689375"/>
            </a:xfrm>
            <a:custGeom>
              <a:avLst/>
              <a:gdLst/>
              <a:ahLst/>
              <a:cxnLst/>
              <a:rect l="l" t="t" r="r" b="b"/>
              <a:pathLst>
                <a:path w="1318391" h="1689375">
                  <a:moveTo>
                    <a:pt x="107866" y="0"/>
                  </a:moveTo>
                  <a:lnTo>
                    <a:pt x="1210525" y="0"/>
                  </a:lnTo>
                  <a:cubicBezTo>
                    <a:pt x="1270098" y="0"/>
                    <a:pt x="1318391" y="48293"/>
                    <a:pt x="1318391" y="107866"/>
                  </a:cubicBezTo>
                  <a:lnTo>
                    <a:pt x="1318391" y="1581509"/>
                  </a:lnTo>
                  <a:cubicBezTo>
                    <a:pt x="1318391" y="1610117"/>
                    <a:pt x="1307027" y="1637553"/>
                    <a:pt x="1286798" y="1657782"/>
                  </a:cubicBezTo>
                  <a:cubicBezTo>
                    <a:pt x="1266569" y="1678011"/>
                    <a:pt x="1239133" y="1689375"/>
                    <a:pt x="1210525" y="1689375"/>
                  </a:cubicBezTo>
                  <a:lnTo>
                    <a:pt x="107866" y="1689375"/>
                  </a:lnTo>
                  <a:cubicBezTo>
                    <a:pt x="79258" y="1689375"/>
                    <a:pt x="51822" y="1678011"/>
                    <a:pt x="31593" y="1657782"/>
                  </a:cubicBezTo>
                  <a:cubicBezTo>
                    <a:pt x="11364" y="1637553"/>
                    <a:pt x="0" y="1610117"/>
                    <a:pt x="0" y="1581509"/>
                  </a:cubicBezTo>
                  <a:lnTo>
                    <a:pt x="0" y="107866"/>
                  </a:lnTo>
                  <a:cubicBezTo>
                    <a:pt x="0" y="79258"/>
                    <a:pt x="11364" y="51822"/>
                    <a:pt x="31593" y="31593"/>
                  </a:cubicBezTo>
                  <a:cubicBezTo>
                    <a:pt x="51822" y="11364"/>
                    <a:pt x="79258" y="0"/>
                    <a:pt x="107866" y="0"/>
                  </a:cubicBezTo>
                  <a:close/>
                </a:path>
              </a:pathLst>
            </a:custGeom>
            <a:solidFill>
              <a:srgbClr val="5271FF"/>
            </a:solidFill>
          </p:spPr>
        </p:sp>
        <p:sp>
          <p:nvSpPr>
            <p:cNvPr id="9" name="TextBox 9"/>
            <p:cNvSpPr txBox="1"/>
            <p:nvPr/>
          </p:nvSpPr>
          <p:spPr>
            <a:xfrm>
              <a:off x="0" y="-38100"/>
              <a:ext cx="1318391" cy="172747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804172" y="2676968"/>
            <a:ext cx="2484447" cy="3836391"/>
            <a:chOff x="0" y="0"/>
            <a:chExt cx="4112260" cy="6350000"/>
          </a:xfrm>
        </p:grpSpPr>
        <p:sp>
          <p:nvSpPr>
            <p:cNvPr id="11" name="Freeform 11"/>
            <p:cNvSpPr/>
            <p:nvPr/>
          </p:nvSpPr>
          <p:spPr>
            <a:xfrm>
              <a:off x="0" y="0"/>
              <a:ext cx="4112260" cy="6350000"/>
            </a:xfrm>
            <a:custGeom>
              <a:avLst/>
              <a:gdLst/>
              <a:ahLst/>
              <a:cxnLst/>
              <a:rect l="l" t="t" r="r" b="b"/>
              <a:pathLst>
                <a:path w="4112260" h="635000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3"/>
              <a:stretch>
                <a:fillRect l="-15297" t="-21087" r="-9276"/>
              </a:stretch>
            </a:blipFill>
          </p:spPr>
        </p:sp>
      </p:grpSp>
      <p:grpSp>
        <p:nvGrpSpPr>
          <p:cNvPr id="12" name="Group 12"/>
          <p:cNvGrpSpPr/>
          <p:nvPr/>
        </p:nvGrpSpPr>
        <p:grpSpPr>
          <a:xfrm>
            <a:off x="9395902" y="2249929"/>
            <a:ext cx="3660450" cy="4690470"/>
            <a:chOff x="0" y="0"/>
            <a:chExt cx="1318391" cy="1689375"/>
          </a:xfrm>
        </p:grpSpPr>
        <p:sp>
          <p:nvSpPr>
            <p:cNvPr id="13" name="Freeform 13"/>
            <p:cNvSpPr/>
            <p:nvPr/>
          </p:nvSpPr>
          <p:spPr>
            <a:xfrm>
              <a:off x="0" y="0"/>
              <a:ext cx="1318391" cy="1689375"/>
            </a:xfrm>
            <a:custGeom>
              <a:avLst/>
              <a:gdLst/>
              <a:ahLst/>
              <a:cxnLst/>
              <a:rect l="l" t="t" r="r" b="b"/>
              <a:pathLst>
                <a:path w="1318391" h="1689375">
                  <a:moveTo>
                    <a:pt x="107866" y="0"/>
                  </a:moveTo>
                  <a:lnTo>
                    <a:pt x="1210525" y="0"/>
                  </a:lnTo>
                  <a:cubicBezTo>
                    <a:pt x="1270098" y="0"/>
                    <a:pt x="1318391" y="48293"/>
                    <a:pt x="1318391" y="107866"/>
                  </a:cubicBezTo>
                  <a:lnTo>
                    <a:pt x="1318391" y="1581509"/>
                  </a:lnTo>
                  <a:cubicBezTo>
                    <a:pt x="1318391" y="1610117"/>
                    <a:pt x="1307027" y="1637553"/>
                    <a:pt x="1286798" y="1657782"/>
                  </a:cubicBezTo>
                  <a:cubicBezTo>
                    <a:pt x="1266569" y="1678011"/>
                    <a:pt x="1239133" y="1689375"/>
                    <a:pt x="1210525" y="1689375"/>
                  </a:cubicBezTo>
                  <a:lnTo>
                    <a:pt x="107866" y="1689375"/>
                  </a:lnTo>
                  <a:cubicBezTo>
                    <a:pt x="79258" y="1689375"/>
                    <a:pt x="51822" y="1678011"/>
                    <a:pt x="31593" y="1657782"/>
                  </a:cubicBezTo>
                  <a:cubicBezTo>
                    <a:pt x="11364" y="1637553"/>
                    <a:pt x="0" y="1610117"/>
                    <a:pt x="0" y="1581509"/>
                  </a:cubicBezTo>
                  <a:lnTo>
                    <a:pt x="0" y="107866"/>
                  </a:lnTo>
                  <a:cubicBezTo>
                    <a:pt x="0" y="79258"/>
                    <a:pt x="11364" y="51822"/>
                    <a:pt x="31593" y="31593"/>
                  </a:cubicBezTo>
                  <a:cubicBezTo>
                    <a:pt x="51822" y="11364"/>
                    <a:pt x="79258" y="0"/>
                    <a:pt x="107866" y="0"/>
                  </a:cubicBezTo>
                  <a:close/>
                </a:path>
              </a:pathLst>
            </a:custGeom>
            <a:solidFill>
              <a:srgbClr val="5271FF"/>
            </a:solidFill>
          </p:spPr>
        </p:sp>
        <p:sp>
          <p:nvSpPr>
            <p:cNvPr id="14" name="TextBox 14"/>
            <p:cNvSpPr txBox="1"/>
            <p:nvPr/>
          </p:nvSpPr>
          <p:spPr>
            <a:xfrm>
              <a:off x="0" y="-38100"/>
              <a:ext cx="1318391" cy="172747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983904" y="2676968"/>
            <a:ext cx="2484447" cy="3836391"/>
            <a:chOff x="0" y="0"/>
            <a:chExt cx="4112260" cy="6350000"/>
          </a:xfrm>
        </p:grpSpPr>
        <p:sp>
          <p:nvSpPr>
            <p:cNvPr id="16" name="Freeform 16"/>
            <p:cNvSpPr/>
            <p:nvPr/>
          </p:nvSpPr>
          <p:spPr>
            <a:xfrm>
              <a:off x="0" y="0"/>
              <a:ext cx="4112260" cy="6350000"/>
            </a:xfrm>
            <a:custGeom>
              <a:avLst/>
              <a:gdLst/>
              <a:ahLst/>
              <a:cxnLst/>
              <a:rect l="l" t="t" r="r" b="b"/>
              <a:pathLst>
                <a:path w="4112260" h="635000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4"/>
              <a:stretch>
                <a:fillRect l="-47117" r="-47117"/>
              </a:stretch>
            </a:blipFill>
          </p:spPr>
        </p:sp>
      </p:grpSp>
      <p:grpSp>
        <p:nvGrpSpPr>
          <p:cNvPr id="17" name="Group 17"/>
          <p:cNvGrpSpPr/>
          <p:nvPr/>
        </p:nvGrpSpPr>
        <p:grpSpPr>
          <a:xfrm>
            <a:off x="13575634" y="2249929"/>
            <a:ext cx="3660450" cy="4690470"/>
            <a:chOff x="0" y="0"/>
            <a:chExt cx="1318391" cy="1689375"/>
          </a:xfrm>
        </p:grpSpPr>
        <p:sp>
          <p:nvSpPr>
            <p:cNvPr id="18" name="Freeform 18"/>
            <p:cNvSpPr/>
            <p:nvPr/>
          </p:nvSpPr>
          <p:spPr>
            <a:xfrm>
              <a:off x="0" y="0"/>
              <a:ext cx="1318391" cy="1689375"/>
            </a:xfrm>
            <a:custGeom>
              <a:avLst/>
              <a:gdLst/>
              <a:ahLst/>
              <a:cxnLst/>
              <a:rect l="l" t="t" r="r" b="b"/>
              <a:pathLst>
                <a:path w="1318391" h="1689375">
                  <a:moveTo>
                    <a:pt x="107866" y="0"/>
                  </a:moveTo>
                  <a:lnTo>
                    <a:pt x="1210525" y="0"/>
                  </a:lnTo>
                  <a:cubicBezTo>
                    <a:pt x="1270098" y="0"/>
                    <a:pt x="1318391" y="48293"/>
                    <a:pt x="1318391" y="107866"/>
                  </a:cubicBezTo>
                  <a:lnTo>
                    <a:pt x="1318391" y="1581509"/>
                  </a:lnTo>
                  <a:cubicBezTo>
                    <a:pt x="1318391" y="1610117"/>
                    <a:pt x="1307027" y="1637553"/>
                    <a:pt x="1286798" y="1657782"/>
                  </a:cubicBezTo>
                  <a:cubicBezTo>
                    <a:pt x="1266569" y="1678011"/>
                    <a:pt x="1239133" y="1689375"/>
                    <a:pt x="1210525" y="1689375"/>
                  </a:cubicBezTo>
                  <a:lnTo>
                    <a:pt x="107866" y="1689375"/>
                  </a:lnTo>
                  <a:cubicBezTo>
                    <a:pt x="79258" y="1689375"/>
                    <a:pt x="51822" y="1678011"/>
                    <a:pt x="31593" y="1657782"/>
                  </a:cubicBezTo>
                  <a:cubicBezTo>
                    <a:pt x="11364" y="1637553"/>
                    <a:pt x="0" y="1610117"/>
                    <a:pt x="0" y="1581509"/>
                  </a:cubicBezTo>
                  <a:lnTo>
                    <a:pt x="0" y="107866"/>
                  </a:lnTo>
                  <a:cubicBezTo>
                    <a:pt x="0" y="79258"/>
                    <a:pt x="11364" y="51822"/>
                    <a:pt x="31593" y="31593"/>
                  </a:cubicBezTo>
                  <a:cubicBezTo>
                    <a:pt x="51822" y="11364"/>
                    <a:pt x="79258" y="0"/>
                    <a:pt x="107866" y="0"/>
                  </a:cubicBezTo>
                  <a:close/>
                </a:path>
              </a:pathLst>
            </a:custGeom>
            <a:solidFill>
              <a:srgbClr val="5271FF"/>
            </a:solidFill>
          </p:spPr>
        </p:sp>
        <p:sp>
          <p:nvSpPr>
            <p:cNvPr id="19" name="TextBox 19"/>
            <p:cNvSpPr txBox="1"/>
            <p:nvPr/>
          </p:nvSpPr>
          <p:spPr>
            <a:xfrm>
              <a:off x="0" y="-38100"/>
              <a:ext cx="1318391" cy="172747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4163635" y="2676968"/>
            <a:ext cx="2484447" cy="3836391"/>
            <a:chOff x="0" y="0"/>
            <a:chExt cx="4112260" cy="6350000"/>
          </a:xfrm>
        </p:grpSpPr>
        <p:sp>
          <p:nvSpPr>
            <p:cNvPr id="21" name="Freeform 21"/>
            <p:cNvSpPr/>
            <p:nvPr/>
          </p:nvSpPr>
          <p:spPr>
            <a:xfrm>
              <a:off x="0" y="0"/>
              <a:ext cx="4112260" cy="6350000"/>
            </a:xfrm>
            <a:custGeom>
              <a:avLst/>
              <a:gdLst/>
              <a:ahLst/>
              <a:cxnLst/>
              <a:rect l="l" t="t" r="r" b="b"/>
              <a:pathLst>
                <a:path w="4112260" h="635000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5"/>
              <a:stretch>
                <a:fillRect l="-103001" t="-12236" r="-56882"/>
              </a:stretch>
            </a:blipFill>
          </p:spPr>
        </p:sp>
      </p:grpSp>
      <p:grpSp>
        <p:nvGrpSpPr>
          <p:cNvPr id="22" name="Group 22"/>
          <p:cNvGrpSpPr/>
          <p:nvPr/>
        </p:nvGrpSpPr>
        <p:grpSpPr>
          <a:xfrm>
            <a:off x="1028700" y="2249929"/>
            <a:ext cx="1678074" cy="1532043"/>
            <a:chOff x="0" y="0"/>
            <a:chExt cx="890274" cy="812800"/>
          </a:xfrm>
        </p:grpSpPr>
        <p:sp>
          <p:nvSpPr>
            <p:cNvPr id="23" name="Freeform 23"/>
            <p:cNvSpPr/>
            <p:nvPr/>
          </p:nvSpPr>
          <p:spPr>
            <a:xfrm>
              <a:off x="0" y="0"/>
              <a:ext cx="890274" cy="812800"/>
            </a:xfrm>
            <a:custGeom>
              <a:avLst/>
              <a:gdLst/>
              <a:ahLst/>
              <a:cxnLst/>
              <a:rect l="l" t="t" r="r" b="b"/>
              <a:pathLst>
                <a:path w="890274" h="812800">
                  <a:moveTo>
                    <a:pt x="445137" y="0"/>
                  </a:moveTo>
                  <a:cubicBezTo>
                    <a:pt x="199295" y="0"/>
                    <a:pt x="0" y="181951"/>
                    <a:pt x="0" y="406400"/>
                  </a:cubicBezTo>
                  <a:cubicBezTo>
                    <a:pt x="0" y="630849"/>
                    <a:pt x="199295" y="812800"/>
                    <a:pt x="445137" y="812800"/>
                  </a:cubicBezTo>
                  <a:cubicBezTo>
                    <a:pt x="690979" y="812800"/>
                    <a:pt x="890274" y="630849"/>
                    <a:pt x="890274" y="406400"/>
                  </a:cubicBezTo>
                  <a:cubicBezTo>
                    <a:pt x="890274" y="181951"/>
                    <a:pt x="690979" y="0"/>
                    <a:pt x="445137" y="0"/>
                  </a:cubicBezTo>
                  <a:close/>
                </a:path>
              </a:pathLst>
            </a:custGeom>
            <a:solidFill>
              <a:srgbClr val="5271FF"/>
            </a:solidFill>
          </p:spPr>
        </p:sp>
        <p:sp>
          <p:nvSpPr>
            <p:cNvPr id="24" name="TextBox 24"/>
            <p:cNvSpPr txBox="1"/>
            <p:nvPr/>
          </p:nvSpPr>
          <p:spPr>
            <a:xfrm>
              <a:off x="83463" y="38100"/>
              <a:ext cx="723348"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6744345" y="7283299"/>
            <a:ext cx="9899002" cy="2667000"/>
          </a:xfrm>
          <a:prstGeom prst="rect">
            <a:avLst/>
          </a:prstGeom>
        </p:spPr>
        <p:txBody>
          <a:bodyPr lIns="0" tIns="0" rIns="0" bIns="0" rtlCol="0" anchor="t">
            <a:spAutoFit/>
          </a:bodyPr>
          <a:lstStyle/>
          <a:p>
            <a:pPr algn="r">
              <a:lnSpc>
                <a:spcPts val="6960"/>
              </a:lnSpc>
            </a:pPr>
            <a:r>
              <a:rPr lang="en-US" sz="5800" b="1">
                <a:solidFill>
                  <a:srgbClr val="000000"/>
                </a:solidFill>
                <a:latin typeface="The Seasons Bold"/>
                <a:ea typeface="The Seasons Bold"/>
                <a:cs typeface="The Seasons Bold"/>
                <a:sym typeface="The Seasons Bold"/>
              </a:rPr>
              <a:t>9. PROJECT IMPLEMENTATION &amp; EXECUTION</a:t>
            </a:r>
          </a:p>
        </p:txBody>
      </p:sp>
      <p:grpSp>
        <p:nvGrpSpPr>
          <p:cNvPr id="26" name="Group 26"/>
          <p:cNvGrpSpPr/>
          <p:nvPr/>
        </p:nvGrpSpPr>
        <p:grpSpPr>
          <a:xfrm>
            <a:off x="5212301" y="2249929"/>
            <a:ext cx="1532043" cy="153204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9395902" y="2249929"/>
            <a:ext cx="1532043" cy="153204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3579503" y="2249929"/>
            <a:ext cx="1532043" cy="153204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624440" y="1105112"/>
            <a:ext cx="2443102" cy="789720"/>
          </a:xfrm>
          <a:prstGeom prst="rect">
            <a:avLst/>
          </a:prstGeom>
        </p:spPr>
        <p:txBody>
          <a:bodyPr lIns="0" tIns="0" rIns="0" bIns="0" rtlCol="0" anchor="t">
            <a:spAutoFit/>
          </a:bodyPr>
          <a:lstStyle/>
          <a:p>
            <a:pPr algn="ctr">
              <a:lnSpc>
                <a:spcPts val="6523"/>
              </a:lnSpc>
            </a:pPr>
            <a:r>
              <a:rPr lang="en-US" sz="4659" b="1">
                <a:solidFill>
                  <a:srgbClr val="FC6736"/>
                </a:solidFill>
                <a:latin typeface="Inter Bold"/>
                <a:ea typeface="Inter Bold"/>
                <a:cs typeface="Inter Bold"/>
                <a:sym typeface="Inter Bold"/>
              </a:rPr>
              <a:t>Jacket</a:t>
            </a:r>
          </a:p>
        </p:txBody>
      </p:sp>
      <p:sp>
        <p:nvSpPr>
          <p:cNvPr id="36" name="TextBox 36"/>
          <p:cNvSpPr txBox="1"/>
          <p:nvPr/>
        </p:nvSpPr>
        <p:spPr>
          <a:xfrm>
            <a:off x="1402287" y="2687051"/>
            <a:ext cx="1162064" cy="591125"/>
          </a:xfrm>
          <a:prstGeom prst="rect">
            <a:avLst/>
          </a:prstGeom>
        </p:spPr>
        <p:txBody>
          <a:bodyPr lIns="0" tIns="0" rIns="0" bIns="0" rtlCol="0" anchor="t">
            <a:spAutoFit/>
          </a:bodyPr>
          <a:lstStyle/>
          <a:p>
            <a:pPr algn="ctr">
              <a:lnSpc>
                <a:spcPts val="4859"/>
              </a:lnSpc>
            </a:pPr>
            <a:r>
              <a:rPr lang="en-US" sz="3471" b="1">
                <a:solidFill>
                  <a:srgbClr val="FFFFFF"/>
                </a:solidFill>
                <a:latin typeface="Inter Bold"/>
                <a:ea typeface="Inter Bold"/>
                <a:cs typeface="Inter Bold"/>
                <a:sym typeface="Inter Bold"/>
              </a:rPr>
              <a:t>$ 38</a:t>
            </a:r>
          </a:p>
        </p:txBody>
      </p:sp>
      <p:sp>
        <p:nvSpPr>
          <p:cNvPr id="37" name="TextBox 37"/>
          <p:cNvSpPr txBox="1"/>
          <p:nvPr/>
        </p:nvSpPr>
        <p:spPr>
          <a:xfrm>
            <a:off x="5539487" y="2687051"/>
            <a:ext cx="1076194" cy="591125"/>
          </a:xfrm>
          <a:prstGeom prst="rect">
            <a:avLst/>
          </a:prstGeom>
        </p:spPr>
        <p:txBody>
          <a:bodyPr lIns="0" tIns="0" rIns="0" bIns="0" rtlCol="0" anchor="t">
            <a:spAutoFit/>
          </a:bodyPr>
          <a:lstStyle/>
          <a:p>
            <a:pPr algn="ctr">
              <a:lnSpc>
                <a:spcPts val="4859"/>
              </a:lnSpc>
            </a:pPr>
            <a:r>
              <a:rPr lang="en-US" sz="3471" b="1">
                <a:solidFill>
                  <a:srgbClr val="FFFFFF"/>
                </a:solidFill>
                <a:latin typeface="Inter Bold"/>
                <a:ea typeface="Inter Bold"/>
                <a:cs typeface="Inter Bold"/>
                <a:sym typeface="Inter Bold"/>
              </a:rPr>
              <a:t>$ 21</a:t>
            </a:r>
          </a:p>
        </p:txBody>
      </p:sp>
      <p:sp>
        <p:nvSpPr>
          <p:cNvPr id="38" name="TextBox 38"/>
          <p:cNvSpPr txBox="1"/>
          <p:nvPr/>
        </p:nvSpPr>
        <p:spPr>
          <a:xfrm>
            <a:off x="9696537" y="2687051"/>
            <a:ext cx="1231408" cy="591125"/>
          </a:xfrm>
          <a:prstGeom prst="rect">
            <a:avLst/>
          </a:prstGeom>
        </p:spPr>
        <p:txBody>
          <a:bodyPr lIns="0" tIns="0" rIns="0" bIns="0" rtlCol="0" anchor="t">
            <a:spAutoFit/>
          </a:bodyPr>
          <a:lstStyle/>
          <a:p>
            <a:pPr algn="ctr">
              <a:lnSpc>
                <a:spcPts val="4859"/>
              </a:lnSpc>
            </a:pPr>
            <a:r>
              <a:rPr lang="en-US" sz="3471" b="1">
                <a:solidFill>
                  <a:srgbClr val="FFFFFF"/>
                </a:solidFill>
                <a:latin typeface="Inter Bold"/>
                <a:ea typeface="Inter Bold"/>
                <a:cs typeface="Inter Bold"/>
                <a:sym typeface="Inter Bold"/>
              </a:rPr>
              <a:t>$ 27</a:t>
            </a:r>
          </a:p>
        </p:txBody>
      </p:sp>
      <p:sp>
        <p:nvSpPr>
          <p:cNvPr id="39" name="TextBox 39"/>
          <p:cNvSpPr txBox="1"/>
          <p:nvPr/>
        </p:nvSpPr>
        <p:spPr>
          <a:xfrm>
            <a:off x="13914494" y="2687051"/>
            <a:ext cx="1197053" cy="591125"/>
          </a:xfrm>
          <a:prstGeom prst="rect">
            <a:avLst/>
          </a:prstGeom>
        </p:spPr>
        <p:txBody>
          <a:bodyPr lIns="0" tIns="0" rIns="0" bIns="0" rtlCol="0" anchor="t">
            <a:spAutoFit/>
          </a:bodyPr>
          <a:lstStyle/>
          <a:p>
            <a:pPr algn="ctr">
              <a:lnSpc>
                <a:spcPts val="4859"/>
              </a:lnSpc>
            </a:pPr>
            <a:r>
              <a:rPr lang="en-US" sz="3471" b="1">
                <a:solidFill>
                  <a:srgbClr val="FFFFFF"/>
                </a:solidFill>
                <a:latin typeface="Inter Bold"/>
                <a:ea typeface="Inter Bold"/>
                <a:cs typeface="Inter Bold"/>
                <a:sym typeface="Inter Bold"/>
              </a:rPr>
              <a:t>$ 19</a:t>
            </a:r>
          </a:p>
        </p:txBody>
      </p:sp>
      <p:sp>
        <p:nvSpPr>
          <p:cNvPr id="40" name="TextBox 40"/>
          <p:cNvSpPr txBox="1"/>
          <p:nvPr/>
        </p:nvSpPr>
        <p:spPr>
          <a:xfrm>
            <a:off x="5539487" y="1105112"/>
            <a:ext cx="2930142" cy="789720"/>
          </a:xfrm>
          <a:prstGeom prst="rect">
            <a:avLst/>
          </a:prstGeom>
        </p:spPr>
        <p:txBody>
          <a:bodyPr lIns="0" tIns="0" rIns="0" bIns="0" rtlCol="0" anchor="t">
            <a:spAutoFit/>
          </a:bodyPr>
          <a:lstStyle/>
          <a:p>
            <a:pPr algn="ctr">
              <a:lnSpc>
                <a:spcPts val="6523"/>
              </a:lnSpc>
            </a:pPr>
            <a:r>
              <a:rPr lang="en-US" sz="4659" b="1">
                <a:solidFill>
                  <a:srgbClr val="FC6736"/>
                </a:solidFill>
                <a:latin typeface="Inter Bold"/>
                <a:ea typeface="Inter Bold"/>
                <a:cs typeface="Inter Bold"/>
                <a:sym typeface="Inter Bold"/>
              </a:rPr>
              <a:t>Sweater</a:t>
            </a:r>
          </a:p>
        </p:txBody>
      </p:sp>
      <p:sp>
        <p:nvSpPr>
          <p:cNvPr id="41" name="TextBox 41"/>
          <p:cNvSpPr txBox="1"/>
          <p:nvPr/>
        </p:nvSpPr>
        <p:spPr>
          <a:xfrm>
            <a:off x="10094366" y="1105112"/>
            <a:ext cx="2263523" cy="789720"/>
          </a:xfrm>
          <a:prstGeom prst="rect">
            <a:avLst/>
          </a:prstGeom>
        </p:spPr>
        <p:txBody>
          <a:bodyPr lIns="0" tIns="0" rIns="0" bIns="0" rtlCol="0" anchor="t">
            <a:spAutoFit/>
          </a:bodyPr>
          <a:lstStyle/>
          <a:p>
            <a:pPr algn="ctr">
              <a:lnSpc>
                <a:spcPts val="6523"/>
              </a:lnSpc>
            </a:pPr>
            <a:r>
              <a:rPr lang="en-US" sz="4659" b="1">
                <a:solidFill>
                  <a:srgbClr val="FC6736"/>
                </a:solidFill>
                <a:latin typeface="Inter Bold"/>
                <a:ea typeface="Inter Bold"/>
                <a:cs typeface="Inter Bold"/>
                <a:sym typeface="Inter Bold"/>
              </a:rPr>
              <a:t>Pants </a:t>
            </a:r>
          </a:p>
        </p:txBody>
      </p:sp>
      <p:sp>
        <p:nvSpPr>
          <p:cNvPr id="42" name="TextBox 42"/>
          <p:cNvSpPr txBox="1"/>
          <p:nvPr/>
        </p:nvSpPr>
        <p:spPr>
          <a:xfrm>
            <a:off x="14406387" y="1105112"/>
            <a:ext cx="1998944" cy="789720"/>
          </a:xfrm>
          <a:prstGeom prst="rect">
            <a:avLst/>
          </a:prstGeom>
        </p:spPr>
        <p:txBody>
          <a:bodyPr lIns="0" tIns="0" rIns="0" bIns="0" rtlCol="0" anchor="t">
            <a:spAutoFit/>
          </a:bodyPr>
          <a:lstStyle/>
          <a:p>
            <a:pPr algn="ctr">
              <a:lnSpc>
                <a:spcPts val="6523"/>
              </a:lnSpc>
            </a:pPr>
            <a:r>
              <a:rPr lang="en-US" sz="4659" b="1">
                <a:solidFill>
                  <a:srgbClr val="FC6736"/>
                </a:solidFill>
                <a:latin typeface="Inter Bold"/>
                <a:ea typeface="Inter Bold"/>
                <a:cs typeface="Inter Bold"/>
                <a:sym typeface="Inter Bold"/>
              </a:rPr>
              <a:t>Skirt </a:t>
            </a:r>
          </a:p>
        </p:txBody>
      </p:sp>
      <p:sp>
        <p:nvSpPr>
          <p:cNvPr id="43" name="TextBox 4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310421" y="3040084"/>
            <a:ext cx="6136251" cy="3897067"/>
            <a:chOff x="0" y="0"/>
            <a:chExt cx="1717418" cy="1090714"/>
          </a:xfrm>
        </p:grpSpPr>
        <p:sp>
          <p:nvSpPr>
            <p:cNvPr id="3" name="Freeform 3"/>
            <p:cNvSpPr/>
            <p:nvPr/>
          </p:nvSpPr>
          <p:spPr>
            <a:xfrm>
              <a:off x="0" y="0"/>
              <a:ext cx="1717418" cy="1090714"/>
            </a:xfrm>
            <a:custGeom>
              <a:avLst/>
              <a:gdLst/>
              <a:ahLst/>
              <a:cxnLst/>
              <a:rect l="l" t="t" r="r" b="b"/>
              <a:pathLst>
                <a:path w="1717418" h="1090714">
                  <a:moveTo>
                    <a:pt x="64345" y="0"/>
                  </a:moveTo>
                  <a:lnTo>
                    <a:pt x="1653073" y="0"/>
                  </a:lnTo>
                  <a:cubicBezTo>
                    <a:pt x="1670138" y="0"/>
                    <a:pt x="1686505" y="6779"/>
                    <a:pt x="1698572" y="18846"/>
                  </a:cubicBezTo>
                  <a:cubicBezTo>
                    <a:pt x="1710639" y="30913"/>
                    <a:pt x="1717418" y="47280"/>
                    <a:pt x="1717418" y="64345"/>
                  </a:cubicBezTo>
                  <a:lnTo>
                    <a:pt x="1717418" y="1026369"/>
                  </a:lnTo>
                  <a:cubicBezTo>
                    <a:pt x="1717418" y="1043434"/>
                    <a:pt x="1710639" y="1059800"/>
                    <a:pt x="1698572" y="1071867"/>
                  </a:cubicBezTo>
                  <a:cubicBezTo>
                    <a:pt x="1686505" y="1083934"/>
                    <a:pt x="1670138" y="1090714"/>
                    <a:pt x="1653073" y="1090714"/>
                  </a:cubicBezTo>
                  <a:lnTo>
                    <a:pt x="64345" y="1090714"/>
                  </a:lnTo>
                  <a:cubicBezTo>
                    <a:pt x="28808" y="1090714"/>
                    <a:pt x="0" y="1061905"/>
                    <a:pt x="0" y="1026369"/>
                  </a:cubicBezTo>
                  <a:lnTo>
                    <a:pt x="0" y="64345"/>
                  </a:lnTo>
                  <a:cubicBezTo>
                    <a:pt x="0" y="47280"/>
                    <a:pt x="6779" y="30913"/>
                    <a:pt x="18846" y="18846"/>
                  </a:cubicBezTo>
                  <a:cubicBezTo>
                    <a:pt x="30913" y="6779"/>
                    <a:pt x="47280" y="0"/>
                    <a:pt x="64345" y="0"/>
                  </a:cubicBezTo>
                  <a:close/>
                </a:path>
              </a:pathLst>
            </a:custGeom>
            <a:solidFill>
              <a:srgbClr val="5271FF"/>
            </a:solidFill>
          </p:spPr>
        </p:sp>
        <p:sp>
          <p:nvSpPr>
            <p:cNvPr id="4" name="TextBox 4"/>
            <p:cNvSpPr txBox="1"/>
            <p:nvPr/>
          </p:nvSpPr>
          <p:spPr>
            <a:xfrm>
              <a:off x="0" y="-38100"/>
              <a:ext cx="1717418" cy="11288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7650" y="3376346"/>
            <a:ext cx="5630708" cy="3224543"/>
            <a:chOff x="0" y="0"/>
            <a:chExt cx="6655252" cy="3811270"/>
          </a:xfrm>
        </p:grpSpPr>
        <p:sp>
          <p:nvSpPr>
            <p:cNvPr id="6" name="Freeform 6"/>
            <p:cNvSpPr/>
            <p:nvPr/>
          </p:nvSpPr>
          <p:spPr>
            <a:xfrm>
              <a:off x="0" y="0"/>
              <a:ext cx="6655253" cy="3811270"/>
            </a:xfrm>
            <a:custGeom>
              <a:avLst/>
              <a:gdLst/>
              <a:ahLst/>
              <a:cxnLst/>
              <a:rect l="l" t="t" r="r" b="b"/>
              <a:pathLst>
                <a:path w="6655253" h="3811270">
                  <a:moveTo>
                    <a:pt x="1727704" y="0"/>
                  </a:moveTo>
                  <a:lnTo>
                    <a:pt x="6092218" y="0"/>
                  </a:lnTo>
                  <a:cubicBezTo>
                    <a:pt x="6403684" y="0"/>
                    <a:pt x="6655253" y="240030"/>
                    <a:pt x="6655253" y="537210"/>
                  </a:cubicBezTo>
                  <a:lnTo>
                    <a:pt x="6655253" y="2466340"/>
                  </a:lnTo>
                  <a:cubicBezTo>
                    <a:pt x="6655253" y="2763520"/>
                    <a:pt x="6403684" y="3003550"/>
                    <a:pt x="6092218" y="3003550"/>
                  </a:cubicBezTo>
                  <a:lnTo>
                    <a:pt x="4979460" y="3003550"/>
                  </a:lnTo>
                  <a:cubicBezTo>
                    <a:pt x="4807755" y="3003550"/>
                    <a:pt x="4644035" y="3078480"/>
                    <a:pt x="4537551" y="3208020"/>
                  </a:cubicBezTo>
                  <a:lnTo>
                    <a:pt x="4206120" y="3606800"/>
                  </a:lnTo>
                  <a:cubicBezTo>
                    <a:pt x="4099635" y="3735070"/>
                    <a:pt x="3937247" y="3811270"/>
                    <a:pt x="3764211" y="3811270"/>
                  </a:cubicBezTo>
                  <a:lnTo>
                    <a:pt x="563034" y="3811270"/>
                  </a:lnTo>
                  <a:cubicBezTo>
                    <a:pt x="251569" y="3811270"/>
                    <a:pt x="0" y="3571240"/>
                    <a:pt x="0" y="3274060"/>
                  </a:cubicBezTo>
                  <a:lnTo>
                    <a:pt x="0" y="1375410"/>
                  </a:lnTo>
                  <a:cubicBezTo>
                    <a:pt x="0" y="1206500"/>
                    <a:pt x="82525" y="1047750"/>
                    <a:pt x="223616" y="946150"/>
                  </a:cubicBezTo>
                  <a:lnTo>
                    <a:pt x="1388286" y="107950"/>
                  </a:lnTo>
                  <a:cubicBezTo>
                    <a:pt x="1485452" y="38100"/>
                    <a:pt x="1605247" y="0"/>
                    <a:pt x="1727704" y="0"/>
                  </a:cubicBezTo>
                  <a:close/>
                </a:path>
              </a:pathLst>
            </a:custGeom>
            <a:blipFill>
              <a:blip r:embed="rId2"/>
              <a:stretch>
                <a:fillRect t="-142857" b="-19072"/>
              </a:stretch>
            </a:blipFill>
            <a:ln cap="sq">
              <a:noFill/>
              <a:prstDash val="solid"/>
              <a:miter/>
            </a:ln>
          </p:spPr>
        </p:sp>
      </p:grpSp>
      <p:grpSp>
        <p:nvGrpSpPr>
          <p:cNvPr id="7" name="Group 7"/>
          <p:cNvGrpSpPr/>
          <p:nvPr/>
        </p:nvGrpSpPr>
        <p:grpSpPr>
          <a:xfrm>
            <a:off x="6075875" y="3040084"/>
            <a:ext cx="6136251" cy="3897067"/>
            <a:chOff x="0" y="0"/>
            <a:chExt cx="1717418" cy="1090714"/>
          </a:xfrm>
        </p:grpSpPr>
        <p:sp>
          <p:nvSpPr>
            <p:cNvPr id="8" name="Freeform 8"/>
            <p:cNvSpPr/>
            <p:nvPr/>
          </p:nvSpPr>
          <p:spPr>
            <a:xfrm>
              <a:off x="0" y="0"/>
              <a:ext cx="1717418" cy="1090714"/>
            </a:xfrm>
            <a:custGeom>
              <a:avLst/>
              <a:gdLst/>
              <a:ahLst/>
              <a:cxnLst/>
              <a:rect l="l" t="t" r="r" b="b"/>
              <a:pathLst>
                <a:path w="1717418" h="1090714">
                  <a:moveTo>
                    <a:pt x="64345" y="0"/>
                  </a:moveTo>
                  <a:lnTo>
                    <a:pt x="1653073" y="0"/>
                  </a:lnTo>
                  <a:cubicBezTo>
                    <a:pt x="1670138" y="0"/>
                    <a:pt x="1686505" y="6779"/>
                    <a:pt x="1698572" y="18846"/>
                  </a:cubicBezTo>
                  <a:cubicBezTo>
                    <a:pt x="1710639" y="30913"/>
                    <a:pt x="1717418" y="47280"/>
                    <a:pt x="1717418" y="64345"/>
                  </a:cubicBezTo>
                  <a:lnTo>
                    <a:pt x="1717418" y="1026369"/>
                  </a:lnTo>
                  <a:cubicBezTo>
                    <a:pt x="1717418" y="1043434"/>
                    <a:pt x="1710639" y="1059800"/>
                    <a:pt x="1698572" y="1071867"/>
                  </a:cubicBezTo>
                  <a:cubicBezTo>
                    <a:pt x="1686505" y="1083934"/>
                    <a:pt x="1670138" y="1090714"/>
                    <a:pt x="1653073" y="1090714"/>
                  </a:cubicBezTo>
                  <a:lnTo>
                    <a:pt x="64345" y="1090714"/>
                  </a:lnTo>
                  <a:cubicBezTo>
                    <a:pt x="28808" y="1090714"/>
                    <a:pt x="0" y="1061905"/>
                    <a:pt x="0" y="1026369"/>
                  </a:cubicBezTo>
                  <a:lnTo>
                    <a:pt x="0" y="64345"/>
                  </a:lnTo>
                  <a:cubicBezTo>
                    <a:pt x="0" y="47280"/>
                    <a:pt x="6779" y="30913"/>
                    <a:pt x="18846" y="18846"/>
                  </a:cubicBezTo>
                  <a:cubicBezTo>
                    <a:pt x="30913" y="6779"/>
                    <a:pt x="47280" y="0"/>
                    <a:pt x="64345" y="0"/>
                  </a:cubicBezTo>
                  <a:close/>
                </a:path>
              </a:pathLst>
            </a:custGeom>
            <a:solidFill>
              <a:srgbClr val="5271FF"/>
            </a:solidFill>
          </p:spPr>
        </p:sp>
        <p:sp>
          <p:nvSpPr>
            <p:cNvPr id="9" name="TextBox 9"/>
            <p:cNvSpPr txBox="1"/>
            <p:nvPr/>
          </p:nvSpPr>
          <p:spPr>
            <a:xfrm>
              <a:off x="0" y="-38100"/>
              <a:ext cx="1717418" cy="112881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328646" y="3376346"/>
            <a:ext cx="5630708" cy="3224543"/>
            <a:chOff x="0" y="0"/>
            <a:chExt cx="6655252" cy="3811270"/>
          </a:xfrm>
        </p:grpSpPr>
        <p:sp>
          <p:nvSpPr>
            <p:cNvPr id="11" name="Freeform 11"/>
            <p:cNvSpPr/>
            <p:nvPr/>
          </p:nvSpPr>
          <p:spPr>
            <a:xfrm>
              <a:off x="0" y="0"/>
              <a:ext cx="6655253" cy="3811270"/>
            </a:xfrm>
            <a:custGeom>
              <a:avLst/>
              <a:gdLst/>
              <a:ahLst/>
              <a:cxnLst/>
              <a:rect l="l" t="t" r="r" b="b"/>
              <a:pathLst>
                <a:path w="6655253" h="3811270">
                  <a:moveTo>
                    <a:pt x="1727704" y="0"/>
                  </a:moveTo>
                  <a:lnTo>
                    <a:pt x="6092218" y="0"/>
                  </a:lnTo>
                  <a:cubicBezTo>
                    <a:pt x="6403684" y="0"/>
                    <a:pt x="6655253" y="240030"/>
                    <a:pt x="6655253" y="537210"/>
                  </a:cubicBezTo>
                  <a:lnTo>
                    <a:pt x="6655253" y="2466340"/>
                  </a:lnTo>
                  <a:cubicBezTo>
                    <a:pt x="6655253" y="2763520"/>
                    <a:pt x="6403684" y="3003550"/>
                    <a:pt x="6092218" y="3003550"/>
                  </a:cubicBezTo>
                  <a:lnTo>
                    <a:pt x="4979460" y="3003550"/>
                  </a:lnTo>
                  <a:cubicBezTo>
                    <a:pt x="4807755" y="3003550"/>
                    <a:pt x="4644035" y="3078480"/>
                    <a:pt x="4537551" y="3208020"/>
                  </a:cubicBezTo>
                  <a:lnTo>
                    <a:pt x="4206120" y="3606800"/>
                  </a:lnTo>
                  <a:cubicBezTo>
                    <a:pt x="4099635" y="3735070"/>
                    <a:pt x="3937247" y="3811270"/>
                    <a:pt x="3764211" y="3811270"/>
                  </a:cubicBezTo>
                  <a:lnTo>
                    <a:pt x="563034" y="3811270"/>
                  </a:lnTo>
                  <a:cubicBezTo>
                    <a:pt x="251569" y="3811270"/>
                    <a:pt x="0" y="3571240"/>
                    <a:pt x="0" y="3274060"/>
                  </a:cubicBezTo>
                  <a:lnTo>
                    <a:pt x="0" y="1375410"/>
                  </a:lnTo>
                  <a:cubicBezTo>
                    <a:pt x="0" y="1206500"/>
                    <a:pt x="82525" y="1047750"/>
                    <a:pt x="223616" y="946150"/>
                  </a:cubicBezTo>
                  <a:lnTo>
                    <a:pt x="1388286" y="107950"/>
                  </a:lnTo>
                  <a:cubicBezTo>
                    <a:pt x="1485452" y="38100"/>
                    <a:pt x="1605247" y="0"/>
                    <a:pt x="1727704" y="0"/>
                  </a:cubicBezTo>
                  <a:close/>
                </a:path>
              </a:pathLst>
            </a:custGeom>
            <a:blipFill>
              <a:blip r:embed="rId3"/>
              <a:stretch>
                <a:fillRect t="-68195" b="-50080"/>
              </a:stretch>
            </a:blipFill>
            <a:ln cap="sq">
              <a:noFill/>
              <a:prstDash val="solid"/>
              <a:miter/>
            </a:ln>
          </p:spPr>
        </p:sp>
      </p:grpSp>
      <p:grpSp>
        <p:nvGrpSpPr>
          <p:cNvPr id="12" name="Group 12"/>
          <p:cNvGrpSpPr/>
          <p:nvPr/>
        </p:nvGrpSpPr>
        <p:grpSpPr>
          <a:xfrm>
            <a:off x="12462170" y="3040084"/>
            <a:ext cx="6136251" cy="3897067"/>
            <a:chOff x="0" y="0"/>
            <a:chExt cx="1717418" cy="1090714"/>
          </a:xfrm>
        </p:grpSpPr>
        <p:sp>
          <p:nvSpPr>
            <p:cNvPr id="13" name="Freeform 13"/>
            <p:cNvSpPr/>
            <p:nvPr/>
          </p:nvSpPr>
          <p:spPr>
            <a:xfrm>
              <a:off x="0" y="0"/>
              <a:ext cx="1717418" cy="1090714"/>
            </a:xfrm>
            <a:custGeom>
              <a:avLst/>
              <a:gdLst/>
              <a:ahLst/>
              <a:cxnLst/>
              <a:rect l="l" t="t" r="r" b="b"/>
              <a:pathLst>
                <a:path w="1717418" h="1090714">
                  <a:moveTo>
                    <a:pt x="64345" y="0"/>
                  </a:moveTo>
                  <a:lnTo>
                    <a:pt x="1653073" y="0"/>
                  </a:lnTo>
                  <a:cubicBezTo>
                    <a:pt x="1670138" y="0"/>
                    <a:pt x="1686505" y="6779"/>
                    <a:pt x="1698572" y="18846"/>
                  </a:cubicBezTo>
                  <a:cubicBezTo>
                    <a:pt x="1710639" y="30913"/>
                    <a:pt x="1717418" y="47280"/>
                    <a:pt x="1717418" y="64345"/>
                  </a:cubicBezTo>
                  <a:lnTo>
                    <a:pt x="1717418" y="1026369"/>
                  </a:lnTo>
                  <a:cubicBezTo>
                    <a:pt x="1717418" y="1043434"/>
                    <a:pt x="1710639" y="1059800"/>
                    <a:pt x="1698572" y="1071867"/>
                  </a:cubicBezTo>
                  <a:cubicBezTo>
                    <a:pt x="1686505" y="1083934"/>
                    <a:pt x="1670138" y="1090714"/>
                    <a:pt x="1653073" y="1090714"/>
                  </a:cubicBezTo>
                  <a:lnTo>
                    <a:pt x="64345" y="1090714"/>
                  </a:lnTo>
                  <a:cubicBezTo>
                    <a:pt x="28808" y="1090714"/>
                    <a:pt x="0" y="1061905"/>
                    <a:pt x="0" y="1026369"/>
                  </a:cubicBezTo>
                  <a:lnTo>
                    <a:pt x="0" y="64345"/>
                  </a:lnTo>
                  <a:cubicBezTo>
                    <a:pt x="0" y="47280"/>
                    <a:pt x="6779" y="30913"/>
                    <a:pt x="18846" y="18846"/>
                  </a:cubicBezTo>
                  <a:cubicBezTo>
                    <a:pt x="30913" y="6779"/>
                    <a:pt x="47280" y="0"/>
                    <a:pt x="64345" y="0"/>
                  </a:cubicBezTo>
                  <a:close/>
                </a:path>
              </a:pathLst>
            </a:custGeom>
            <a:solidFill>
              <a:srgbClr val="5271FF"/>
            </a:solidFill>
          </p:spPr>
        </p:sp>
        <p:sp>
          <p:nvSpPr>
            <p:cNvPr id="14" name="TextBox 14"/>
            <p:cNvSpPr txBox="1"/>
            <p:nvPr/>
          </p:nvSpPr>
          <p:spPr>
            <a:xfrm>
              <a:off x="0" y="-38100"/>
              <a:ext cx="1717418" cy="1128814"/>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714942" y="3376346"/>
            <a:ext cx="5630708" cy="3224543"/>
            <a:chOff x="0" y="0"/>
            <a:chExt cx="6655252" cy="3811270"/>
          </a:xfrm>
        </p:grpSpPr>
        <p:sp>
          <p:nvSpPr>
            <p:cNvPr id="16" name="Freeform 16"/>
            <p:cNvSpPr/>
            <p:nvPr/>
          </p:nvSpPr>
          <p:spPr>
            <a:xfrm>
              <a:off x="0" y="0"/>
              <a:ext cx="6655253" cy="3811270"/>
            </a:xfrm>
            <a:custGeom>
              <a:avLst/>
              <a:gdLst/>
              <a:ahLst/>
              <a:cxnLst/>
              <a:rect l="l" t="t" r="r" b="b"/>
              <a:pathLst>
                <a:path w="6655253" h="3811270">
                  <a:moveTo>
                    <a:pt x="1727704" y="0"/>
                  </a:moveTo>
                  <a:lnTo>
                    <a:pt x="6092218" y="0"/>
                  </a:lnTo>
                  <a:cubicBezTo>
                    <a:pt x="6403684" y="0"/>
                    <a:pt x="6655253" y="240030"/>
                    <a:pt x="6655253" y="537210"/>
                  </a:cubicBezTo>
                  <a:lnTo>
                    <a:pt x="6655253" y="2466340"/>
                  </a:lnTo>
                  <a:cubicBezTo>
                    <a:pt x="6655253" y="2763520"/>
                    <a:pt x="6403684" y="3003550"/>
                    <a:pt x="6092218" y="3003550"/>
                  </a:cubicBezTo>
                  <a:lnTo>
                    <a:pt x="4979460" y="3003550"/>
                  </a:lnTo>
                  <a:cubicBezTo>
                    <a:pt x="4807755" y="3003550"/>
                    <a:pt x="4644035" y="3078480"/>
                    <a:pt x="4537551" y="3208020"/>
                  </a:cubicBezTo>
                  <a:lnTo>
                    <a:pt x="4206120" y="3606800"/>
                  </a:lnTo>
                  <a:cubicBezTo>
                    <a:pt x="4099635" y="3735070"/>
                    <a:pt x="3937247" y="3811270"/>
                    <a:pt x="3764211" y="3811270"/>
                  </a:cubicBezTo>
                  <a:lnTo>
                    <a:pt x="563034" y="3811270"/>
                  </a:lnTo>
                  <a:cubicBezTo>
                    <a:pt x="251569" y="3811270"/>
                    <a:pt x="0" y="3571240"/>
                    <a:pt x="0" y="3274060"/>
                  </a:cubicBezTo>
                  <a:lnTo>
                    <a:pt x="0" y="1375410"/>
                  </a:lnTo>
                  <a:cubicBezTo>
                    <a:pt x="0" y="1206500"/>
                    <a:pt x="82525" y="1047750"/>
                    <a:pt x="223616" y="946150"/>
                  </a:cubicBezTo>
                  <a:lnTo>
                    <a:pt x="1388286" y="107950"/>
                  </a:lnTo>
                  <a:cubicBezTo>
                    <a:pt x="1485452" y="38100"/>
                    <a:pt x="1605247" y="0"/>
                    <a:pt x="1727704" y="0"/>
                  </a:cubicBezTo>
                  <a:close/>
                </a:path>
              </a:pathLst>
            </a:custGeom>
            <a:blipFill>
              <a:blip r:embed="rId4"/>
              <a:stretch>
                <a:fillRect l="-58871" t="-117446" r="-43224" b="-18114"/>
              </a:stretch>
            </a:blipFill>
            <a:ln cap="sq">
              <a:noFill/>
              <a:prstDash val="solid"/>
              <a:miter/>
            </a:ln>
          </p:spPr>
        </p:sp>
      </p:grpSp>
      <p:sp>
        <p:nvSpPr>
          <p:cNvPr id="17" name="TextBox 17"/>
          <p:cNvSpPr txBox="1"/>
          <p:nvPr/>
        </p:nvSpPr>
        <p:spPr>
          <a:xfrm>
            <a:off x="3119917" y="774959"/>
            <a:ext cx="12048165" cy="1370325"/>
          </a:xfrm>
          <a:prstGeom prst="rect">
            <a:avLst/>
          </a:prstGeom>
        </p:spPr>
        <p:txBody>
          <a:bodyPr lIns="0" tIns="0" rIns="0" bIns="0" rtlCol="0" anchor="t">
            <a:spAutoFit/>
          </a:bodyPr>
          <a:lstStyle/>
          <a:p>
            <a:pPr algn="ctr">
              <a:lnSpc>
                <a:spcPts val="10690"/>
              </a:lnSpc>
            </a:pPr>
            <a:r>
              <a:rPr lang="en-US" sz="8908" b="1">
                <a:solidFill>
                  <a:srgbClr val="000000"/>
                </a:solidFill>
                <a:latin typeface="The Seasons Bold"/>
                <a:ea typeface="The Seasons Bold"/>
                <a:cs typeface="The Seasons Bold"/>
                <a:sym typeface="The Seasons Bold"/>
              </a:rPr>
              <a:t>Product Excellence</a:t>
            </a:r>
          </a:p>
        </p:txBody>
      </p:sp>
      <p:sp>
        <p:nvSpPr>
          <p:cNvPr id="18" name="TextBox 18"/>
          <p:cNvSpPr txBox="1"/>
          <p:nvPr/>
        </p:nvSpPr>
        <p:spPr>
          <a:xfrm>
            <a:off x="99138" y="7651766"/>
            <a:ext cx="5473920" cy="566700"/>
          </a:xfrm>
          <a:prstGeom prst="rect">
            <a:avLst/>
          </a:prstGeom>
        </p:spPr>
        <p:txBody>
          <a:bodyPr lIns="0" tIns="0" rIns="0" bIns="0" rtlCol="0" anchor="t">
            <a:spAutoFit/>
          </a:bodyPr>
          <a:lstStyle/>
          <a:p>
            <a:pPr marL="753474" lvl="1" indent="-376737" algn="l">
              <a:lnSpc>
                <a:spcPts val="4536"/>
              </a:lnSpc>
              <a:buFont typeface="Arial"/>
              <a:buChar char="•"/>
            </a:pPr>
            <a:r>
              <a:rPr lang="en-US" sz="3489">
                <a:solidFill>
                  <a:srgbClr val="000000"/>
                </a:solidFill>
                <a:latin typeface="Inter"/>
                <a:ea typeface="Inter"/>
                <a:cs typeface="Inter"/>
                <a:sym typeface="Inter"/>
              </a:rPr>
              <a:t>Comfortable to wear</a:t>
            </a:r>
          </a:p>
        </p:txBody>
      </p:sp>
      <p:sp>
        <p:nvSpPr>
          <p:cNvPr id="19" name="TextBox 19"/>
          <p:cNvSpPr txBox="1"/>
          <p:nvPr/>
        </p:nvSpPr>
        <p:spPr>
          <a:xfrm>
            <a:off x="99138" y="8484602"/>
            <a:ext cx="5473920" cy="1139622"/>
          </a:xfrm>
          <a:prstGeom prst="rect">
            <a:avLst/>
          </a:prstGeom>
        </p:spPr>
        <p:txBody>
          <a:bodyPr lIns="0" tIns="0" rIns="0" bIns="0" rtlCol="0" anchor="t">
            <a:spAutoFit/>
          </a:bodyPr>
          <a:lstStyle/>
          <a:p>
            <a:pPr marL="753474" lvl="1" indent="-376737" algn="l">
              <a:lnSpc>
                <a:spcPts val="4536"/>
              </a:lnSpc>
              <a:buFont typeface="Arial"/>
              <a:buChar char="•"/>
            </a:pPr>
            <a:r>
              <a:rPr lang="en-US" sz="3489">
                <a:solidFill>
                  <a:srgbClr val="000000"/>
                </a:solidFill>
                <a:latin typeface="Inter"/>
                <a:ea typeface="Inter"/>
                <a:cs typeface="Inter"/>
                <a:sym typeface="Inter"/>
              </a:rPr>
              <a:t>Follow the current fashion trends</a:t>
            </a:r>
          </a:p>
        </p:txBody>
      </p:sp>
      <p:sp>
        <p:nvSpPr>
          <p:cNvPr id="20" name="TextBox 20"/>
          <p:cNvSpPr txBox="1"/>
          <p:nvPr/>
        </p:nvSpPr>
        <p:spPr>
          <a:xfrm>
            <a:off x="6608401" y="8522735"/>
            <a:ext cx="4869272" cy="1139622"/>
          </a:xfrm>
          <a:prstGeom prst="rect">
            <a:avLst/>
          </a:prstGeom>
        </p:spPr>
        <p:txBody>
          <a:bodyPr lIns="0" tIns="0" rIns="0" bIns="0" rtlCol="0" anchor="t">
            <a:spAutoFit/>
          </a:bodyPr>
          <a:lstStyle/>
          <a:p>
            <a:pPr marL="753474" lvl="1" indent="-376737" algn="l">
              <a:lnSpc>
                <a:spcPts val="4536"/>
              </a:lnSpc>
              <a:buFont typeface="Arial"/>
              <a:buChar char="•"/>
            </a:pPr>
            <a:r>
              <a:rPr lang="en-US" sz="3489">
                <a:solidFill>
                  <a:srgbClr val="000000"/>
                </a:solidFill>
                <a:latin typeface="Inter"/>
                <a:ea typeface="Inter"/>
                <a:cs typeface="Inter"/>
                <a:sym typeface="Inter"/>
              </a:rPr>
              <a:t>Environmentally friendly</a:t>
            </a:r>
          </a:p>
        </p:txBody>
      </p:sp>
      <p:sp>
        <p:nvSpPr>
          <p:cNvPr id="21" name="TextBox 21"/>
          <p:cNvSpPr txBox="1"/>
          <p:nvPr/>
        </p:nvSpPr>
        <p:spPr>
          <a:xfrm>
            <a:off x="6608401" y="7670849"/>
            <a:ext cx="5473920" cy="566700"/>
          </a:xfrm>
          <a:prstGeom prst="rect">
            <a:avLst/>
          </a:prstGeom>
        </p:spPr>
        <p:txBody>
          <a:bodyPr lIns="0" tIns="0" rIns="0" bIns="0" rtlCol="0" anchor="t">
            <a:spAutoFit/>
          </a:bodyPr>
          <a:lstStyle/>
          <a:p>
            <a:pPr marL="753474" lvl="1" indent="-376737" algn="l">
              <a:lnSpc>
                <a:spcPts val="4536"/>
              </a:lnSpc>
              <a:buFont typeface="Arial"/>
              <a:buChar char="•"/>
            </a:pPr>
            <a:r>
              <a:rPr lang="en-US" sz="3489">
                <a:solidFill>
                  <a:srgbClr val="000000"/>
                </a:solidFill>
                <a:latin typeface="Inter"/>
                <a:ea typeface="Inter"/>
                <a:cs typeface="Inter"/>
                <a:sym typeface="Inter"/>
              </a:rPr>
              <a:t>Affordable prices</a:t>
            </a:r>
          </a:p>
        </p:txBody>
      </p:sp>
      <p:sp>
        <p:nvSpPr>
          <p:cNvPr id="22" name="TextBox 22"/>
          <p:cNvSpPr txBox="1"/>
          <p:nvPr/>
        </p:nvSpPr>
        <p:spPr>
          <a:xfrm>
            <a:off x="12733447" y="7629605"/>
            <a:ext cx="4869272" cy="1139622"/>
          </a:xfrm>
          <a:prstGeom prst="rect">
            <a:avLst/>
          </a:prstGeom>
        </p:spPr>
        <p:txBody>
          <a:bodyPr lIns="0" tIns="0" rIns="0" bIns="0" rtlCol="0" anchor="t">
            <a:spAutoFit/>
          </a:bodyPr>
          <a:lstStyle/>
          <a:p>
            <a:pPr marL="753474" lvl="1" indent="-376737" algn="l">
              <a:lnSpc>
                <a:spcPts val="4536"/>
              </a:lnSpc>
              <a:buFont typeface="Arial"/>
              <a:buChar char="•"/>
            </a:pPr>
            <a:r>
              <a:rPr lang="en-US" sz="3489">
                <a:solidFill>
                  <a:srgbClr val="000000"/>
                </a:solidFill>
                <a:latin typeface="Inter"/>
                <a:ea typeface="Inter"/>
                <a:cs typeface="Inter"/>
                <a:sym typeface="Inter"/>
              </a:rPr>
              <a:t>Using high quality materials</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AutoShape 2"/>
          <p:cNvSpPr/>
          <p:nvPr/>
        </p:nvSpPr>
        <p:spPr>
          <a:xfrm flipV="1">
            <a:off x="1622873" y="1206417"/>
            <a:ext cx="15042255" cy="0"/>
          </a:xfrm>
          <a:prstGeom prst="line">
            <a:avLst/>
          </a:prstGeom>
          <a:ln w="38100" cap="flat">
            <a:solidFill>
              <a:srgbClr val="000000">
                <a:alpha val="63922"/>
              </a:srgbClr>
            </a:solidFill>
            <a:prstDash val="solid"/>
            <a:headEnd type="none" w="sm" len="sm"/>
            <a:tailEnd type="none" w="sm" len="sm"/>
          </a:ln>
        </p:spPr>
      </p:sp>
      <p:grpSp>
        <p:nvGrpSpPr>
          <p:cNvPr id="3" name="Group 3"/>
          <p:cNvGrpSpPr/>
          <p:nvPr/>
        </p:nvGrpSpPr>
        <p:grpSpPr>
          <a:xfrm>
            <a:off x="4753014" y="2983592"/>
            <a:ext cx="8517026" cy="1898546"/>
            <a:chOff x="0" y="0"/>
            <a:chExt cx="1512256" cy="337100"/>
          </a:xfrm>
        </p:grpSpPr>
        <p:sp>
          <p:nvSpPr>
            <p:cNvPr id="4" name="Freeform 4"/>
            <p:cNvSpPr/>
            <p:nvPr/>
          </p:nvSpPr>
          <p:spPr>
            <a:xfrm>
              <a:off x="0" y="0"/>
              <a:ext cx="1512256" cy="337100"/>
            </a:xfrm>
            <a:custGeom>
              <a:avLst/>
              <a:gdLst/>
              <a:ahLst/>
              <a:cxnLst/>
              <a:rect l="l" t="t" r="r" b="b"/>
              <a:pathLst>
                <a:path w="1512256" h="337100">
                  <a:moveTo>
                    <a:pt x="46359" y="0"/>
                  </a:moveTo>
                  <a:lnTo>
                    <a:pt x="1465898" y="0"/>
                  </a:lnTo>
                  <a:cubicBezTo>
                    <a:pt x="1478193" y="0"/>
                    <a:pt x="1489984" y="4884"/>
                    <a:pt x="1498678" y="13578"/>
                  </a:cubicBezTo>
                  <a:cubicBezTo>
                    <a:pt x="1507372" y="22272"/>
                    <a:pt x="1512256" y="34064"/>
                    <a:pt x="1512256" y="46359"/>
                  </a:cubicBezTo>
                  <a:lnTo>
                    <a:pt x="1512256" y="290741"/>
                  </a:lnTo>
                  <a:cubicBezTo>
                    <a:pt x="1512256" y="303036"/>
                    <a:pt x="1507372" y="314828"/>
                    <a:pt x="1498678" y="323522"/>
                  </a:cubicBezTo>
                  <a:cubicBezTo>
                    <a:pt x="1489984" y="332216"/>
                    <a:pt x="1478193" y="337100"/>
                    <a:pt x="1465898" y="337100"/>
                  </a:cubicBezTo>
                  <a:lnTo>
                    <a:pt x="46359" y="337100"/>
                  </a:lnTo>
                  <a:cubicBezTo>
                    <a:pt x="34064" y="337100"/>
                    <a:pt x="22272" y="332216"/>
                    <a:pt x="13578" y="323522"/>
                  </a:cubicBezTo>
                  <a:cubicBezTo>
                    <a:pt x="4884" y="314828"/>
                    <a:pt x="0" y="303036"/>
                    <a:pt x="0" y="290741"/>
                  </a:cubicBezTo>
                  <a:lnTo>
                    <a:pt x="0" y="46359"/>
                  </a:lnTo>
                  <a:cubicBezTo>
                    <a:pt x="0" y="34064"/>
                    <a:pt x="4884" y="22272"/>
                    <a:pt x="13578" y="13578"/>
                  </a:cubicBezTo>
                  <a:cubicBezTo>
                    <a:pt x="22272" y="4884"/>
                    <a:pt x="34064" y="0"/>
                    <a:pt x="46359" y="0"/>
                  </a:cubicBezTo>
                  <a:close/>
                </a:path>
              </a:pathLst>
            </a:custGeom>
            <a:solidFill>
              <a:srgbClr val="FC6736"/>
            </a:solidFill>
          </p:spPr>
        </p:sp>
        <p:sp>
          <p:nvSpPr>
            <p:cNvPr id="5" name="TextBox 5"/>
            <p:cNvSpPr txBox="1"/>
            <p:nvPr/>
          </p:nvSpPr>
          <p:spPr>
            <a:xfrm>
              <a:off x="0" y="-38100"/>
              <a:ext cx="1512256" cy="375200"/>
            </a:xfrm>
            <a:prstGeom prst="rect">
              <a:avLst/>
            </a:prstGeom>
          </p:spPr>
          <p:txBody>
            <a:bodyPr lIns="60291" tIns="60291" rIns="60291" bIns="60291" rtlCol="0" anchor="ctr"/>
            <a:lstStyle/>
            <a:p>
              <a:pPr algn="ctr">
                <a:lnSpc>
                  <a:spcPts val="2659"/>
                </a:lnSpc>
              </a:pPr>
              <a:endParaRPr/>
            </a:p>
          </p:txBody>
        </p:sp>
      </p:grpSp>
      <p:sp>
        <p:nvSpPr>
          <p:cNvPr id="6" name="TextBox 6"/>
          <p:cNvSpPr txBox="1"/>
          <p:nvPr/>
        </p:nvSpPr>
        <p:spPr>
          <a:xfrm>
            <a:off x="4753014" y="3327947"/>
            <a:ext cx="8781971" cy="1200312"/>
          </a:xfrm>
          <a:prstGeom prst="rect">
            <a:avLst/>
          </a:prstGeom>
        </p:spPr>
        <p:txBody>
          <a:bodyPr lIns="0" tIns="0" rIns="0" bIns="0" rtlCol="0" anchor="t">
            <a:spAutoFit/>
          </a:bodyPr>
          <a:lstStyle/>
          <a:p>
            <a:pPr algn="ctr">
              <a:lnSpc>
                <a:spcPts val="9412"/>
              </a:lnSpc>
            </a:pPr>
            <a:r>
              <a:rPr lang="en-US" sz="7843" b="1">
                <a:solidFill>
                  <a:srgbClr val="FFFFFF"/>
                </a:solidFill>
                <a:latin typeface="Inter Bold"/>
                <a:ea typeface="Inter Bold"/>
                <a:cs typeface="Inter Bold"/>
                <a:sym typeface="Inter Bold"/>
              </a:rPr>
              <a:t>ORDER NOW</a:t>
            </a:r>
          </a:p>
        </p:txBody>
      </p:sp>
      <p:sp>
        <p:nvSpPr>
          <p:cNvPr id="7" name="TextBox 7"/>
          <p:cNvSpPr txBox="1"/>
          <p:nvPr/>
        </p:nvSpPr>
        <p:spPr>
          <a:xfrm>
            <a:off x="4153260" y="5263138"/>
            <a:ext cx="9981480" cy="1011707"/>
          </a:xfrm>
          <a:prstGeom prst="rect">
            <a:avLst/>
          </a:prstGeom>
        </p:spPr>
        <p:txBody>
          <a:bodyPr lIns="0" tIns="0" rIns="0" bIns="0" rtlCol="0" anchor="t">
            <a:spAutoFit/>
          </a:bodyPr>
          <a:lstStyle/>
          <a:p>
            <a:pPr algn="ctr">
              <a:lnSpc>
                <a:spcPts val="8022"/>
              </a:lnSpc>
            </a:pPr>
            <a:r>
              <a:rPr lang="en-US" sz="6685" i="1">
                <a:solidFill>
                  <a:srgbClr val="000000"/>
                </a:solidFill>
                <a:latin typeface="Inter Italics"/>
                <a:ea typeface="Inter Italics"/>
                <a:cs typeface="Inter Italics"/>
                <a:sym typeface="Inter Italics"/>
              </a:rPr>
              <a:t>And Enjoy Our Product</a:t>
            </a:r>
          </a:p>
        </p:txBody>
      </p:sp>
      <p:sp>
        <p:nvSpPr>
          <p:cNvPr id="8" name="Freeform 8"/>
          <p:cNvSpPr/>
          <p:nvPr/>
        </p:nvSpPr>
        <p:spPr>
          <a:xfrm>
            <a:off x="3316465" y="8004677"/>
            <a:ext cx="675018" cy="675018"/>
          </a:xfrm>
          <a:custGeom>
            <a:avLst/>
            <a:gdLst/>
            <a:ahLst/>
            <a:cxnLst/>
            <a:rect l="l" t="t" r="r" b="b"/>
            <a:pathLst>
              <a:path w="675018" h="675018">
                <a:moveTo>
                  <a:pt x="0" y="0"/>
                </a:moveTo>
                <a:lnTo>
                  <a:pt x="675019" y="0"/>
                </a:lnTo>
                <a:lnTo>
                  <a:pt x="675019" y="675018"/>
                </a:lnTo>
                <a:lnTo>
                  <a:pt x="0" y="675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514882" y="8004677"/>
            <a:ext cx="675018" cy="675018"/>
          </a:xfrm>
          <a:custGeom>
            <a:avLst/>
            <a:gdLst/>
            <a:ahLst/>
            <a:cxnLst/>
            <a:rect l="l" t="t" r="r" b="b"/>
            <a:pathLst>
              <a:path w="675018" h="675018">
                <a:moveTo>
                  <a:pt x="0" y="0"/>
                </a:moveTo>
                <a:lnTo>
                  <a:pt x="675018" y="0"/>
                </a:lnTo>
                <a:lnTo>
                  <a:pt x="675018" y="675018"/>
                </a:lnTo>
                <a:lnTo>
                  <a:pt x="0" y="675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4249131" y="8123244"/>
            <a:ext cx="3462581" cy="428359"/>
          </a:xfrm>
          <a:prstGeom prst="rect">
            <a:avLst/>
          </a:prstGeom>
        </p:spPr>
        <p:txBody>
          <a:bodyPr lIns="0" tIns="0" rIns="0" bIns="0" rtlCol="0" anchor="t">
            <a:spAutoFit/>
          </a:bodyPr>
          <a:lstStyle/>
          <a:p>
            <a:pPr algn="ctr">
              <a:lnSpc>
                <a:spcPts val="3321"/>
              </a:lnSpc>
            </a:pPr>
            <a:r>
              <a:rPr lang="en-US" sz="2767">
                <a:solidFill>
                  <a:srgbClr val="000000"/>
                </a:solidFill>
                <a:latin typeface="Inter"/>
                <a:ea typeface="Inter"/>
                <a:cs typeface="Inter"/>
                <a:sym typeface="Inter"/>
              </a:rPr>
              <a:t>+ 123-456-7890</a:t>
            </a:r>
          </a:p>
        </p:txBody>
      </p:sp>
      <p:sp>
        <p:nvSpPr>
          <p:cNvPr id="11" name="TextBox 11"/>
          <p:cNvSpPr txBox="1"/>
          <p:nvPr/>
        </p:nvSpPr>
        <p:spPr>
          <a:xfrm>
            <a:off x="10445184" y="8123244"/>
            <a:ext cx="4371622" cy="428359"/>
          </a:xfrm>
          <a:prstGeom prst="rect">
            <a:avLst/>
          </a:prstGeom>
        </p:spPr>
        <p:txBody>
          <a:bodyPr lIns="0" tIns="0" rIns="0" bIns="0" rtlCol="0" anchor="t">
            <a:spAutoFit/>
          </a:bodyPr>
          <a:lstStyle/>
          <a:p>
            <a:pPr algn="ctr">
              <a:lnSpc>
                <a:spcPts val="3321"/>
              </a:lnSpc>
            </a:pPr>
            <a:r>
              <a:rPr lang="en-US" sz="2767">
                <a:solidFill>
                  <a:srgbClr val="000000"/>
                </a:solidFill>
                <a:latin typeface="Inter"/>
                <a:ea typeface="Inter"/>
                <a:cs typeface="Inter"/>
                <a:sym typeface="Inter"/>
              </a:rPr>
              <a:t>www.reallygreatsite.com</a:t>
            </a:r>
          </a:p>
        </p:txBody>
      </p:sp>
      <p:sp>
        <p:nvSpPr>
          <p:cNvPr id="12" name="AutoShape 12"/>
          <p:cNvSpPr/>
          <p:nvPr/>
        </p:nvSpPr>
        <p:spPr>
          <a:xfrm flipV="1">
            <a:off x="1622873" y="9080583"/>
            <a:ext cx="15042255" cy="0"/>
          </a:xfrm>
          <a:prstGeom prst="line">
            <a:avLst/>
          </a:prstGeom>
          <a:ln w="38100" cap="flat">
            <a:solidFill>
              <a:srgbClr val="000000">
                <a:alpha val="63922"/>
              </a:srgbClr>
            </a:solidFill>
            <a:prstDash val="solid"/>
            <a:headEnd type="none" w="sm" len="sm"/>
            <a:tailEnd type="none" w="sm" len="sm"/>
          </a:ln>
        </p:spPr>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sp>
        <p:nvSpPr>
          <p:cNvPr id="3" name="TextBox 3"/>
          <p:cNvSpPr txBox="1"/>
          <p:nvPr/>
        </p:nvSpPr>
        <p:spPr>
          <a:xfrm>
            <a:off x="7268573" y="1028700"/>
            <a:ext cx="12048165" cy="1375354"/>
          </a:xfrm>
          <a:prstGeom prst="rect">
            <a:avLst/>
          </a:prstGeom>
        </p:spPr>
        <p:txBody>
          <a:bodyPr lIns="0" tIns="0" rIns="0" bIns="0" rtlCol="0" anchor="t">
            <a:spAutoFit/>
          </a:bodyPr>
          <a:lstStyle/>
          <a:p>
            <a:pPr algn="ctr">
              <a:lnSpc>
                <a:spcPts val="10690"/>
              </a:lnSpc>
            </a:pPr>
            <a:r>
              <a:rPr lang="en-US" sz="8908" b="1">
                <a:solidFill>
                  <a:srgbClr val="000000"/>
                </a:solidFill>
                <a:latin typeface="The Seasons Bold"/>
                <a:ea typeface="The Seasons Bold"/>
                <a:cs typeface="The Seasons Bold"/>
                <a:sym typeface="The Seasons Bold"/>
              </a:rPr>
              <a:t>CONCLUSION</a:t>
            </a:r>
          </a:p>
        </p:txBody>
      </p:sp>
      <p:sp>
        <p:nvSpPr>
          <p:cNvPr id="4" name="TextBox 4"/>
          <p:cNvSpPr txBox="1"/>
          <p:nvPr/>
        </p:nvSpPr>
        <p:spPr>
          <a:xfrm>
            <a:off x="4414172" y="2676309"/>
            <a:ext cx="13305369" cy="4268470"/>
          </a:xfrm>
          <a:prstGeom prst="rect">
            <a:avLst/>
          </a:prstGeom>
        </p:spPr>
        <p:txBody>
          <a:bodyPr lIns="0" tIns="0" rIns="0" bIns="0" rtlCol="0" anchor="t">
            <a:spAutoFit/>
          </a:bodyPr>
          <a:lstStyle/>
          <a:p>
            <a:pPr algn="l">
              <a:lnSpc>
                <a:spcPts val="3770"/>
              </a:lnSpc>
            </a:pPr>
            <a:r>
              <a:rPr lang="en-US" sz="2900">
                <a:solidFill>
                  <a:srgbClr val="000000"/>
                </a:solidFill>
                <a:latin typeface="Inter"/>
                <a:ea typeface="Inter"/>
                <a:cs typeface="Inter"/>
                <a:sym typeface="Inter"/>
              </a:rPr>
              <a:t>ShopEZ is a MERN-based e-commerce platform designed for seamless shopping and efficient management. It supports customers with intuitive browsing and secure checkout, sellers with a dashboard for product and order management, and admins with tools for overseeing platform activities. Scalable, secure, and user-focused, ShopEZ sets a strong foundation for modern e-commerce growth and innovation.</a:t>
            </a:r>
          </a:p>
          <a:p>
            <a:pPr algn="l">
              <a:lnSpc>
                <a:spcPts val="3770"/>
              </a:lnSpc>
            </a:pPr>
            <a:endParaRPr lang="en-US" sz="2900">
              <a:solidFill>
                <a:srgbClr val="000000"/>
              </a:solidFill>
              <a:latin typeface="Inter"/>
              <a:ea typeface="Inter"/>
              <a:cs typeface="Inter"/>
              <a:sym typeface="Inter"/>
            </a:endParaRPr>
          </a:p>
          <a:p>
            <a:pPr algn="l">
              <a:lnSpc>
                <a:spcPts val="3770"/>
              </a:lnSpc>
            </a:pPr>
            <a:endParaRPr lang="en-US" sz="2900">
              <a:solidFill>
                <a:srgbClr val="000000"/>
              </a:solidFill>
              <a:latin typeface="Inter"/>
              <a:ea typeface="Inter"/>
              <a:cs typeface="Inter"/>
              <a:sym typeface="Inter"/>
            </a:endParaRPr>
          </a:p>
          <a:p>
            <a:pPr algn="l">
              <a:lnSpc>
                <a:spcPts val="3770"/>
              </a:lnSpc>
            </a:pPr>
            <a:endParaRPr lang="en-US" sz="2900">
              <a:solidFill>
                <a:srgbClr val="000000"/>
              </a:solidFill>
              <a:latin typeface="Inter"/>
              <a:ea typeface="Inter"/>
              <a:cs typeface="Inter"/>
              <a:sym typeface="Inter"/>
            </a:endParaRPr>
          </a:p>
        </p:txBody>
      </p:sp>
      <p:grpSp>
        <p:nvGrpSpPr>
          <p:cNvPr id="5" name="Group 5"/>
          <p:cNvGrpSpPr/>
          <p:nvPr/>
        </p:nvGrpSpPr>
        <p:grpSpPr>
          <a:xfrm rot="-5400000">
            <a:off x="4702195" y="-2511819"/>
            <a:ext cx="427219" cy="8456391"/>
            <a:chOff x="0" y="0"/>
            <a:chExt cx="112519" cy="2227198"/>
          </a:xfrm>
        </p:grpSpPr>
        <p:sp>
          <p:nvSpPr>
            <p:cNvPr id="6" name="Freeform 6"/>
            <p:cNvSpPr/>
            <p:nvPr/>
          </p:nvSpPr>
          <p:spPr>
            <a:xfrm>
              <a:off x="0" y="0"/>
              <a:ext cx="112519" cy="2227198"/>
            </a:xfrm>
            <a:custGeom>
              <a:avLst/>
              <a:gdLst/>
              <a:ahLst/>
              <a:cxnLst/>
              <a:rect l="l" t="t" r="r" b="b"/>
              <a:pathLst>
                <a:path w="112519" h="2227198">
                  <a:moveTo>
                    <a:pt x="0" y="0"/>
                  </a:moveTo>
                  <a:lnTo>
                    <a:pt x="112519" y="0"/>
                  </a:lnTo>
                  <a:lnTo>
                    <a:pt x="112519" y="2227198"/>
                  </a:lnTo>
                  <a:lnTo>
                    <a:pt x="0" y="2227198"/>
                  </a:lnTo>
                  <a:close/>
                </a:path>
              </a:pathLst>
            </a:custGeom>
            <a:solidFill>
              <a:srgbClr val="FC6736"/>
            </a:solidFill>
          </p:spPr>
        </p:sp>
        <p:sp>
          <p:nvSpPr>
            <p:cNvPr id="7" name="TextBox 7"/>
            <p:cNvSpPr txBox="1"/>
            <p:nvPr/>
          </p:nvSpPr>
          <p:spPr>
            <a:xfrm>
              <a:off x="0" y="-38100"/>
              <a:ext cx="112519" cy="2265298"/>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632751" y="8946485"/>
            <a:ext cx="16626524" cy="0"/>
          </a:xfrm>
          <a:prstGeom prst="line">
            <a:avLst/>
          </a:prstGeom>
          <a:ln w="38100" cap="flat">
            <a:solidFill>
              <a:srgbClr val="000000">
                <a:alpha val="63922"/>
              </a:srgbClr>
            </a:solidFill>
            <a:prstDash val="solid"/>
            <a:headEnd type="none" w="sm" len="sm"/>
            <a:tailEnd type="none" w="sm" len="sm"/>
          </a:ln>
        </p:spPr>
      </p:sp>
      <p:sp>
        <p:nvSpPr>
          <p:cNvPr id="9" name="Freeform 9"/>
          <p:cNvSpPr/>
          <p:nvPr/>
        </p:nvSpPr>
        <p:spPr>
          <a:xfrm rot="4080037">
            <a:off x="16705267" y="8505839"/>
            <a:ext cx="881293" cy="881293"/>
          </a:xfrm>
          <a:custGeom>
            <a:avLst/>
            <a:gdLst/>
            <a:ahLst/>
            <a:cxnLst/>
            <a:rect l="l" t="t" r="r" b="b"/>
            <a:pathLst>
              <a:path w="881293" h="881293">
                <a:moveTo>
                  <a:pt x="0" y="0"/>
                </a:moveTo>
                <a:lnTo>
                  <a:pt x="881294" y="0"/>
                </a:lnTo>
                <a:lnTo>
                  <a:pt x="881294" y="881293"/>
                </a:lnTo>
                <a:lnTo>
                  <a:pt x="0" y="8812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4080037">
            <a:off x="192105" y="8505839"/>
            <a:ext cx="881293" cy="881293"/>
          </a:xfrm>
          <a:custGeom>
            <a:avLst/>
            <a:gdLst/>
            <a:ahLst/>
            <a:cxnLst/>
            <a:rect l="l" t="t" r="r" b="b"/>
            <a:pathLst>
              <a:path w="881293" h="881293">
                <a:moveTo>
                  <a:pt x="0" y="0"/>
                </a:moveTo>
                <a:lnTo>
                  <a:pt x="881293" y="0"/>
                </a:lnTo>
                <a:lnTo>
                  <a:pt x="881293" y="881293"/>
                </a:lnTo>
                <a:lnTo>
                  <a:pt x="0" y="8812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206378" y="5751092"/>
            <a:ext cx="13154137" cy="589404"/>
          </a:xfrm>
          <a:prstGeom prst="rect">
            <a:avLst/>
          </a:prstGeom>
        </p:spPr>
        <p:txBody>
          <a:bodyPr lIns="0" tIns="0" rIns="0" bIns="0" rtlCol="0" anchor="t">
            <a:spAutoFit/>
          </a:bodyPr>
          <a:lstStyle/>
          <a:p>
            <a:pPr algn="l">
              <a:lnSpc>
                <a:spcPts val="4830"/>
              </a:lnSpc>
            </a:pPr>
            <a:r>
              <a:rPr lang="en-US" sz="3450" b="1">
                <a:solidFill>
                  <a:srgbClr val="000000"/>
                </a:solidFill>
                <a:latin typeface="Inter Bold"/>
                <a:ea typeface="Inter Bold"/>
                <a:cs typeface="Inter Bold"/>
                <a:sym typeface="Inter Bold"/>
              </a:rPr>
              <a:t>Demo Links :</a:t>
            </a:r>
          </a:p>
        </p:txBody>
      </p:sp>
      <p:sp>
        <p:nvSpPr>
          <p:cNvPr id="12" name="TextBox 12"/>
          <p:cNvSpPr txBox="1"/>
          <p:nvPr/>
        </p:nvSpPr>
        <p:spPr>
          <a:xfrm>
            <a:off x="4414172" y="7573521"/>
            <a:ext cx="9583988" cy="963356"/>
          </a:xfrm>
          <a:prstGeom prst="rect">
            <a:avLst/>
          </a:prstGeom>
        </p:spPr>
        <p:txBody>
          <a:bodyPr lIns="0" tIns="0" rIns="0" bIns="0" rtlCol="0" anchor="t">
            <a:spAutoFit/>
          </a:bodyPr>
          <a:lstStyle/>
          <a:p>
            <a:pPr algn="l">
              <a:lnSpc>
                <a:spcPts val="3802"/>
              </a:lnSpc>
            </a:pPr>
            <a:r>
              <a:rPr lang="en-US" sz="2716" u="sng">
                <a:solidFill>
                  <a:srgbClr val="000000"/>
                </a:solidFill>
                <a:latin typeface="Arimo"/>
                <a:ea typeface="Arimo"/>
                <a:cs typeface="Arimo"/>
                <a:sym typeface="Arimo"/>
                <a:hlinkClick r:id="rId4" tooltip="https://drive.google.com/file/d/1MYC1tMsTOqXuh5dozuBPEW3iWxyTXhYB/view"/>
              </a:rPr>
              <a:t>https://drive.google.com/file/d/1MYC1tMsTOqXuh5dozuBPEW3iWxyTXhYB/view</a:t>
            </a:r>
          </a:p>
        </p:txBody>
      </p:sp>
      <p:sp>
        <p:nvSpPr>
          <p:cNvPr id="13" name="TextBox 13"/>
          <p:cNvSpPr txBox="1"/>
          <p:nvPr/>
        </p:nvSpPr>
        <p:spPr>
          <a:xfrm>
            <a:off x="1736685" y="6617126"/>
            <a:ext cx="13154137" cy="588632"/>
          </a:xfrm>
          <a:prstGeom prst="rect">
            <a:avLst/>
          </a:prstGeom>
        </p:spPr>
        <p:txBody>
          <a:bodyPr lIns="0" tIns="0" rIns="0" bIns="0" rtlCol="0" anchor="t">
            <a:spAutoFit/>
          </a:bodyPr>
          <a:lstStyle/>
          <a:p>
            <a:pPr algn="l">
              <a:lnSpc>
                <a:spcPts val="4830"/>
              </a:lnSpc>
            </a:pPr>
            <a:r>
              <a:rPr lang="en-US" sz="3450">
                <a:solidFill>
                  <a:srgbClr val="000000"/>
                </a:solidFill>
                <a:latin typeface="Inter"/>
                <a:ea typeface="Inter"/>
                <a:cs typeface="Inter"/>
                <a:sym typeface="Inter"/>
              </a:rPr>
              <a:t>Github Link</a:t>
            </a:r>
            <a:r>
              <a:rPr lang="en-US" sz="3450" b="1">
                <a:solidFill>
                  <a:srgbClr val="000000"/>
                </a:solidFill>
                <a:latin typeface="Inter Bold"/>
                <a:ea typeface="Inter Bold"/>
                <a:cs typeface="Inter Bold"/>
                <a:sym typeface="Inter Bold"/>
              </a:rPr>
              <a:t> :</a:t>
            </a:r>
          </a:p>
        </p:txBody>
      </p:sp>
      <p:sp>
        <p:nvSpPr>
          <p:cNvPr id="14" name="TextBox 14"/>
          <p:cNvSpPr txBox="1"/>
          <p:nvPr/>
        </p:nvSpPr>
        <p:spPr>
          <a:xfrm>
            <a:off x="4414172" y="6674523"/>
            <a:ext cx="12123371" cy="506857"/>
          </a:xfrm>
          <a:prstGeom prst="rect">
            <a:avLst/>
          </a:prstGeom>
        </p:spPr>
        <p:txBody>
          <a:bodyPr lIns="0" tIns="0" rIns="0" bIns="0" rtlCol="0" anchor="t">
            <a:spAutoFit/>
          </a:bodyPr>
          <a:lstStyle/>
          <a:p>
            <a:pPr algn="l">
              <a:lnSpc>
                <a:spcPts val="4087"/>
              </a:lnSpc>
            </a:pPr>
            <a:r>
              <a:rPr lang="en-US" sz="2919" u="sng">
                <a:solidFill>
                  <a:srgbClr val="000000"/>
                </a:solidFill>
                <a:latin typeface="Arimo"/>
                <a:ea typeface="Arimo"/>
                <a:cs typeface="Arimo"/>
                <a:sym typeface="Arimo"/>
                <a:hlinkClick r:id="rId5" tooltip="https://github.com/JosanGeorge/NM_Mern_Stack-ShopEZ"/>
              </a:rPr>
              <a:t>https://github.com/JosanGeorge/NM_Mern_Stack-ShopEZ</a:t>
            </a:r>
          </a:p>
        </p:txBody>
      </p:sp>
      <p:sp>
        <p:nvSpPr>
          <p:cNvPr id="15" name="TextBox 15"/>
          <p:cNvSpPr txBox="1"/>
          <p:nvPr/>
        </p:nvSpPr>
        <p:spPr>
          <a:xfrm>
            <a:off x="1736685" y="7735446"/>
            <a:ext cx="13154137" cy="588632"/>
          </a:xfrm>
          <a:prstGeom prst="rect">
            <a:avLst/>
          </a:prstGeom>
        </p:spPr>
        <p:txBody>
          <a:bodyPr lIns="0" tIns="0" rIns="0" bIns="0" rtlCol="0" anchor="t">
            <a:spAutoFit/>
          </a:bodyPr>
          <a:lstStyle/>
          <a:p>
            <a:pPr algn="l">
              <a:lnSpc>
                <a:spcPts val="4830"/>
              </a:lnSpc>
            </a:pPr>
            <a:r>
              <a:rPr lang="en-US" sz="3450">
                <a:solidFill>
                  <a:srgbClr val="000000"/>
                </a:solidFill>
                <a:latin typeface="Inter"/>
                <a:ea typeface="Inter"/>
                <a:cs typeface="Inter"/>
                <a:sym typeface="Inter"/>
              </a:rPr>
              <a:t>Video Link</a:t>
            </a:r>
            <a:r>
              <a:rPr lang="en-US" sz="3450" b="1">
                <a:solidFill>
                  <a:srgbClr val="000000"/>
                </a:solidFill>
                <a:latin typeface="Inter Bold"/>
                <a:ea typeface="Inter Bold"/>
                <a:cs typeface="Inter Bold"/>
                <a:sym typeface="Inter Bold"/>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grpSp>
        <p:nvGrpSpPr>
          <p:cNvPr id="2" name="Group 2"/>
          <p:cNvGrpSpPr/>
          <p:nvPr/>
        </p:nvGrpSpPr>
        <p:grpSpPr>
          <a:xfrm>
            <a:off x="12014859" y="1368627"/>
            <a:ext cx="5241937" cy="7028393"/>
            <a:chOff x="0" y="0"/>
            <a:chExt cx="1380593" cy="1851099"/>
          </a:xfrm>
        </p:grpSpPr>
        <p:sp>
          <p:nvSpPr>
            <p:cNvPr id="3" name="Freeform 3"/>
            <p:cNvSpPr/>
            <p:nvPr/>
          </p:nvSpPr>
          <p:spPr>
            <a:xfrm>
              <a:off x="0" y="0"/>
              <a:ext cx="1380593" cy="1851099"/>
            </a:xfrm>
            <a:custGeom>
              <a:avLst/>
              <a:gdLst/>
              <a:ahLst/>
              <a:cxnLst/>
              <a:rect l="l" t="t" r="r" b="b"/>
              <a:pathLst>
                <a:path w="1380593" h="1851099">
                  <a:moveTo>
                    <a:pt x="75323" y="0"/>
                  </a:moveTo>
                  <a:lnTo>
                    <a:pt x="1305270" y="0"/>
                  </a:lnTo>
                  <a:cubicBezTo>
                    <a:pt x="1325247" y="0"/>
                    <a:pt x="1344405" y="7936"/>
                    <a:pt x="1358531" y="22062"/>
                  </a:cubicBezTo>
                  <a:cubicBezTo>
                    <a:pt x="1372657" y="36187"/>
                    <a:pt x="1380593" y="55346"/>
                    <a:pt x="1380593" y="75323"/>
                  </a:cubicBezTo>
                  <a:lnTo>
                    <a:pt x="1380593" y="1775776"/>
                  </a:lnTo>
                  <a:cubicBezTo>
                    <a:pt x="1380593" y="1795753"/>
                    <a:pt x="1372657" y="1814912"/>
                    <a:pt x="1358531" y="1829038"/>
                  </a:cubicBezTo>
                  <a:cubicBezTo>
                    <a:pt x="1344405" y="1843163"/>
                    <a:pt x="1325247" y="1851099"/>
                    <a:pt x="1305270" y="1851099"/>
                  </a:cubicBezTo>
                  <a:lnTo>
                    <a:pt x="75323" y="1851099"/>
                  </a:lnTo>
                  <a:cubicBezTo>
                    <a:pt x="55346" y="1851099"/>
                    <a:pt x="36187" y="1843163"/>
                    <a:pt x="22062" y="1829038"/>
                  </a:cubicBezTo>
                  <a:cubicBezTo>
                    <a:pt x="7936" y="1814912"/>
                    <a:pt x="0" y="1795753"/>
                    <a:pt x="0" y="1775776"/>
                  </a:cubicBezTo>
                  <a:lnTo>
                    <a:pt x="0" y="75323"/>
                  </a:lnTo>
                  <a:cubicBezTo>
                    <a:pt x="0" y="55346"/>
                    <a:pt x="7936" y="36187"/>
                    <a:pt x="22062" y="22062"/>
                  </a:cubicBezTo>
                  <a:cubicBezTo>
                    <a:pt x="36187" y="7936"/>
                    <a:pt x="55346" y="0"/>
                    <a:pt x="75323" y="0"/>
                  </a:cubicBezTo>
                  <a:close/>
                </a:path>
              </a:pathLst>
            </a:custGeom>
            <a:solidFill>
              <a:srgbClr val="5271FF"/>
            </a:solidFill>
          </p:spPr>
        </p:sp>
        <p:sp>
          <p:nvSpPr>
            <p:cNvPr id="4" name="TextBox 4"/>
            <p:cNvSpPr txBox="1"/>
            <p:nvPr/>
          </p:nvSpPr>
          <p:spPr>
            <a:xfrm>
              <a:off x="0" y="-38100"/>
              <a:ext cx="1380593" cy="1889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541185" y="1648354"/>
            <a:ext cx="4189284" cy="6468938"/>
            <a:chOff x="0" y="0"/>
            <a:chExt cx="4112260" cy="6350000"/>
          </a:xfrm>
        </p:grpSpPr>
        <p:sp>
          <p:nvSpPr>
            <p:cNvPr id="6" name="Freeform 6"/>
            <p:cNvSpPr/>
            <p:nvPr/>
          </p:nvSpPr>
          <p:spPr>
            <a:xfrm>
              <a:off x="0" y="0"/>
              <a:ext cx="4112260" cy="6350000"/>
            </a:xfrm>
            <a:custGeom>
              <a:avLst/>
              <a:gdLst/>
              <a:ahLst/>
              <a:cxnLst/>
              <a:rect l="l" t="t" r="r" b="b"/>
              <a:pathLst>
                <a:path w="4112260" h="635000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2"/>
              <a:stretch>
                <a:fillRect l="-1439" r="-1439"/>
              </a:stretch>
            </a:blipFill>
          </p:spPr>
        </p:sp>
      </p:grpSp>
      <p:sp>
        <p:nvSpPr>
          <p:cNvPr id="7" name="AutoShape 7"/>
          <p:cNvSpPr/>
          <p:nvPr/>
        </p:nvSpPr>
        <p:spPr>
          <a:xfrm flipV="1">
            <a:off x="1183298" y="9277350"/>
            <a:ext cx="9627243" cy="19050"/>
          </a:xfrm>
          <a:prstGeom prst="line">
            <a:avLst/>
          </a:prstGeom>
          <a:ln w="38100" cap="flat">
            <a:solidFill>
              <a:srgbClr val="000000">
                <a:alpha val="63922"/>
              </a:srgbClr>
            </a:solidFill>
            <a:prstDash val="solid"/>
            <a:headEnd type="none" w="sm" len="sm"/>
            <a:tailEnd type="none" w="sm" len="sm"/>
          </a:ln>
        </p:spPr>
      </p:sp>
      <p:sp>
        <p:nvSpPr>
          <p:cNvPr id="8" name="Freeform 8"/>
          <p:cNvSpPr/>
          <p:nvPr/>
        </p:nvSpPr>
        <p:spPr>
          <a:xfrm rot="2962729">
            <a:off x="10661208" y="8738372"/>
            <a:ext cx="1039856" cy="1039856"/>
          </a:xfrm>
          <a:custGeom>
            <a:avLst/>
            <a:gdLst/>
            <a:ahLst/>
            <a:cxnLst/>
            <a:rect l="l" t="t" r="r" b="b"/>
            <a:pathLst>
              <a:path w="1039856" h="1039856">
                <a:moveTo>
                  <a:pt x="0" y="0"/>
                </a:moveTo>
                <a:lnTo>
                  <a:pt x="1039856" y="0"/>
                </a:lnTo>
                <a:lnTo>
                  <a:pt x="1039856" y="1039856"/>
                </a:lnTo>
                <a:lnTo>
                  <a:pt x="0" y="10398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183261" y="1359102"/>
            <a:ext cx="7181486" cy="1907830"/>
          </a:xfrm>
          <a:prstGeom prst="rect">
            <a:avLst/>
          </a:prstGeom>
        </p:spPr>
        <p:txBody>
          <a:bodyPr lIns="0" tIns="0" rIns="0" bIns="0" rtlCol="0" anchor="t">
            <a:spAutoFit/>
          </a:bodyPr>
          <a:lstStyle/>
          <a:p>
            <a:pPr algn="l">
              <a:lnSpc>
                <a:spcPts val="14815"/>
              </a:lnSpc>
            </a:pPr>
            <a:r>
              <a:rPr lang="en-US" sz="12346" b="1">
                <a:solidFill>
                  <a:srgbClr val="000000"/>
                </a:solidFill>
                <a:latin typeface="The Seasons Bold"/>
                <a:ea typeface="The Seasons Bold"/>
                <a:cs typeface="The Seasons Bold"/>
                <a:sym typeface="The Seasons Bold"/>
              </a:rPr>
              <a:t>Content</a:t>
            </a:r>
          </a:p>
        </p:txBody>
      </p:sp>
      <p:sp>
        <p:nvSpPr>
          <p:cNvPr id="10" name="TextBox 10"/>
          <p:cNvSpPr txBox="1"/>
          <p:nvPr/>
        </p:nvSpPr>
        <p:spPr>
          <a:xfrm>
            <a:off x="1183261" y="4377977"/>
            <a:ext cx="4272614"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Introducation</a:t>
            </a:r>
          </a:p>
        </p:txBody>
      </p:sp>
      <p:sp>
        <p:nvSpPr>
          <p:cNvPr id="11" name="TextBox 11"/>
          <p:cNvSpPr txBox="1"/>
          <p:nvPr/>
        </p:nvSpPr>
        <p:spPr>
          <a:xfrm>
            <a:off x="1183261" y="5222527"/>
            <a:ext cx="5613484"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System Requirements</a:t>
            </a:r>
          </a:p>
        </p:txBody>
      </p:sp>
      <p:sp>
        <p:nvSpPr>
          <p:cNvPr id="12" name="TextBox 12"/>
          <p:cNvSpPr txBox="1"/>
          <p:nvPr/>
        </p:nvSpPr>
        <p:spPr>
          <a:xfrm>
            <a:off x="1183261" y="6124227"/>
            <a:ext cx="5613484"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Pre-requisties</a:t>
            </a:r>
          </a:p>
        </p:txBody>
      </p:sp>
      <p:sp>
        <p:nvSpPr>
          <p:cNvPr id="13" name="TextBox 13"/>
          <p:cNvSpPr txBox="1"/>
          <p:nvPr/>
        </p:nvSpPr>
        <p:spPr>
          <a:xfrm>
            <a:off x="1183261" y="7044977"/>
            <a:ext cx="6666556"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Architecture &amp; ER Diagram</a:t>
            </a:r>
          </a:p>
        </p:txBody>
      </p:sp>
      <p:sp>
        <p:nvSpPr>
          <p:cNvPr id="14" name="TextBox 14"/>
          <p:cNvSpPr txBox="1"/>
          <p:nvPr/>
        </p:nvSpPr>
        <p:spPr>
          <a:xfrm>
            <a:off x="1183298" y="7866794"/>
            <a:ext cx="4528385"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Project Structure</a:t>
            </a:r>
          </a:p>
        </p:txBody>
      </p:sp>
      <p:sp>
        <p:nvSpPr>
          <p:cNvPr id="15" name="TextBox 15"/>
          <p:cNvSpPr txBox="1"/>
          <p:nvPr/>
        </p:nvSpPr>
        <p:spPr>
          <a:xfrm>
            <a:off x="7385894" y="3684116"/>
            <a:ext cx="4528385"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Apllication Flow</a:t>
            </a:r>
          </a:p>
        </p:txBody>
      </p:sp>
      <p:sp>
        <p:nvSpPr>
          <p:cNvPr id="16" name="TextBox 16"/>
          <p:cNvSpPr txBox="1"/>
          <p:nvPr/>
        </p:nvSpPr>
        <p:spPr>
          <a:xfrm>
            <a:off x="7385894" y="4527202"/>
            <a:ext cx="4702252" cy="1225550"/>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Project setup &amp; Configuration</a:t>
            </a:r>
          </a:p>
        </p:txBody>
      </p:sp>
      <p:grpSp>
        <p:nvGrpSpPr>
          <p:cNvPr id="17" name="Group 17"/>
          <p:cNvGrpSpPr/>
          <p:nvPr/>
        </p:nvGrpSpPr>
        <p:grpSpPr>
          <a:xfrm rot="-5400000">
            <a:off x="9592443" y="712994"/>
            <a:ext cx="115287" cy="3086100"/>
            <a:chOff x="0" y="0"/>
            <a:chExt cx="30364" cy="812800"/>
          </a:xfrm>
        </p:grpSpPr>
        <p:sp>
          <p:nvSpPr>
            <p:cNvPr id="18" name="Freeform 18"/>
            <p:cNvSpPr/>
            <p:nvPr/>
          </p:nvSpPr>
          <p:spPr>
            <a:xfrm>
              <a:off x="0" y="0"/>
              <a:ext cx="30364" cy="812800"/>
            </a:xfrm>
            <a:custGeom>
              <a:avLst/>
              <a:gdLst/>
              <a:ahLst/>
              <a:cxnLst/>
              <a:rect l="l" t="t" r="r" b="b"/>
              <a:pathLst>
                <a:path w="30364" h="812800">
                  <a:moveTo>
                    <a:pt x="0" y="0"/>
                  </a:moveTo>
                  <a:lnTo>
                    <a:pt x="30364" y="0"/>
                  </a:lnTo>
                  <a:lnTo>
                    <a:pt x="30364" y="812800"/>
                  </a:lnTo>
                  <a:lnTo>
                    <a:pt x="0" y="812800"/>
                  </a:lnTo>
                  <a:close/>
                </a:path>
              </a:pathLst>
            </a:custGeom>
            <a:solidFill>
              <a:srgbClr val="FC6736"/>
            </a:solidFill>
          </p:spPr>
        </p:sp>
        <p:sp>
          <p:nvSpPr>
            <p:cNvPr id="19" name="TextBox 19"/>
            <p:cNvSpPr txBox="1"/>
            <p:nvPr/>
          </p:nvSpPr>
          <p:spPr>
            <a:xfrm>
              <a:off x="0" y="-38100"/>
              <a:ext cx="30364" cy="8509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7385894" y="5990877"/>
            <a:ext cx="4615319" cy="184467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Project Implementation &amp; Execution</a:t>
            </a:r>
          </a:p>
        </p:txBody>
      </p:sp>
      <p:sp>
        <p:nvSpPr>
          <p:cNvPr id="21" name="TextBox 21"/>
          <p:cNvSpPr txBox="1"/>
          <p:nvPr/>
        </p:nvSpPr>
        <p:spPr>
          <a:xfrm>
            <a:off x="7472827" y="7923038"/>
            <a:ext cx="4528385"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Conclusion</a:t>
            </a: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
        <p:nvSpPr>
          <p:cNvPr id="23" name="TextBox 23"/>
          <p:cNvSpPr txBox="1"/>
          <p:nvPr/>
        </p:nvSpPr>
        <p:spPr>
          <a:xfrm>
            <a:off x="1225459" y="3562002"/>
            <a:ext cx="4272614" cy="6064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Inter"/>
                <a:ea typeface="Inter"/>
                <a:cs typeface="Inter"/>
                <a:sym typeface="Inter"/>
              </a:rPr>
              <a:t>Abstract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sp>
        <p:nvSpPr>
          <p:cNvPr id="3" name="TextBox 3"/>
          <p:cNvSpPr txBox="1"/>
          <p:nvPr/>
        </p:nvSpPr>
        <p:spPr>
          <a:xfrm>
            <a:off x="5427740" y="3996246"/>
            <a:ext cx="7432520" cy="1666875"/>
          </a:xfrm>
          <a:prstGeom prst="rect">
            <a:avLst/>
          </a:prstGeom>
        </p:spPr>
        <p:txBody>
          <a:bodyPr lIns="0" tIns="0" rIns="0" bIns="0" rtlCol="0" anchor="t">
            <a:spAutoFit/>
          </a:bodyPr>
          <a:lstStyle/>
          <a:p>
            <a:pPr algn="l">
              <a:lnSpc>
                <a:spcPts val="12934"/>
              </a:lnSpc>
            </a:pPr>
            <a:r>
              <a:rPr lang="en-US" sz="10778" b="1">
                <a:solidFill>
                  <a:srgbClr val="000000"/>
                </a:solidFill>
                <a:latin typeface="The Seasons Bold"/>
                <a:ea typeface="The Seasons Bold"/>
                <a:cs typeface="The Seasons Bold"/>
                <a:sym typeface="The Seasons Bold"/>
              </a:rPr>
              <a:t>THANKYOU</a:t>
            </a:r>
          </a:p>
        </p:txBody>
      </p:sp>
      <p:sp>
        <p:nvSpPr>
          <p:cNvPr id="4" name="Freeform 4"/>
          <p:cNvSpPr/>
          <p:nvPr/>
        </p:nvSpPr>
        <p:spPr>
          <a:xfrm rot="4080037">
            <a:off x="12724579" y="4129226"/>
            <a:ext cx="881293" cy="881293"/>
          </a:xfrm>
          <a:custGeom>
            <a:avLst/>
            <a:gdLst/>
            <a:ahLst/>
            <a:cxnLst/>
            <a:rect l="l" t="t" r="r" b="b"/>
            <a:pathLst>
              <a:path w="881293" h="881293">
                <a:moveTo>
                  <a:pt x="0" y="0"/>
                </a:moveTo>
                <a:lnTo>
                  <a:pt x="881293" y="0"/>
                </a:lnTo>
                <a:lnTo>
                  <a:pt x="881293" y="881294"/>
                </a:lnTo>
                <a:lnTo>
                  <a:pt x="0" y="881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080037">
            <a:off x="4144805" y="4129226"/>
            <a:ext cx="881293" cy="881293"/>
          </a:xfrm>
          <a:custGeom>
            <a:avLst/>
            <a:gdLst/>
            <a:ahLst/>
            <a:cxnLst/>
            <a:rect l="l" t="t" r="r" b="b"/>
            <a:pathLst>
              <a:path w="881293" h="881293">
                <a:moveTo>
                  <a:pt x="0" y="0"/>
                </a:moveTo>
                <a:lnTo>
                  <a:pt x="881294" y="0"/>
                </a:lnTo>
                <a:lnTo>
                  <a:pt x="881294" y="881294"/>
                </a:lnTo>
                <a:lnTo>
                  <a:pt x="0" y="881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11480" y="718463"/>
            <a:ext cx="7432520" cy="1666875"/>
          </a:xfrm>
          <a:prstGeom prst="rect">
            <a:avLst/>
          </a:prstGeom>
        </p:spPr>
        <p:txBody>
          <a:bodyPr lIns="0" tIns="0" rIns="0" bIns="0" rtlCol="0" anchor="t">
            <a:spAutoFit/>
          </a:bodyPr>
          <a:lstStyle/>
          <a:p>
            <a:pPr algn="l">
              <a:lnSpc>
                <a:spcPts val="12934"/>
              </a:lnSpc>
            </a:pPr>
            <a:r>
              <a:rPr lang="en-US" sz="10778" b="1">
                <a:solidFill>
                  <a:srgbClr val="000000"/>
                </a:solidFill>
                <a:latin typeface="The Seasons Bold"/>
                <a:ea typeface="The Seasons Bold"/>
                <a:cs typeface="The Seasons Bold"/>
                <a:sym typeface="The Seasons Bold"/>
              </a:rPr>
              <a:t>Abstract</a:t>
            </a:r>
          </a:p>
        </p:txBody>
      </p:sp>
      <p:sp>
        <p:nvSpPr>
          <p:cNvPr id="3" name="AutoShape 3"/>
          <p:cNvSpPr/>
          <p:nvPr/>
        </p:nvSpPr>
        <p:spPr>
          <a:xfrm flipV="1">
            <a:off x="8875747" y="1939285"/>
            <a:ext cx="5509093" cy="38100"/>
          </a:xfrm>
          <a:prstGeom prst="line">
            <a:avLst/>
          </a:prstGeom>
          <a:ln w="38100" cap="flat">
            <a:solidFill>
              <a:srgbClr val="000000">
                <a:alpha val="63922"/>
              </a:srgbClr>
            </a:solidFill>
            <a:prstDash val="solid"/>
            <a:headEnd type="none" w="sm" len="sm"/>
            <a:tailEnd type="none" w="sm" len="sm"/>
          </a:ln>
        </p:spPr>
      </p:sp>
      <p:grpSp>
        <p:nvGrpSpPr>
          <p:cNvPr id="4" name="Group 4"/>
          <p:cNvGrpSpPr/>
          <p:nvPr/>
        </p:nvGrpSpPr>
        <p:grpSpPr>
          <a:xfrm>
            <a:off x="9818916" y="92776"/>
            <a:ext cx="3742538" cy="1760635"/>
            <a:chOff x="0" y="0"/>
            <a:chExt cx="1134791" cy="533850"/>
          </a:xfrm>
        </p:grpSpPr>
        <p:sp>
          <p:nvSpPr>
            <p:cNvPr id="5" name="Freeform 5"/>
            <p:cNvSpPr/>
            <p:nvPr/>
          </p:nvSpPr>
          <p:spPr>
            <a:xfrm>
              <a:off x="0" y="0"/>
              <a:ext cx="1134791" cy="533850"/>
            </a:xfrm>
            <a:custGeom>
              <a:avLst/>
              <a:gdLst/>
              <a:ahLst/>
              <a:cxnLst/>
              <a:rect l="l" t="t" r="r" b="b"/>
              <a:pathLst>
                <a:path w="1134791" h="533850">
                  <a:moveTo>
                    <a:pt x="93088" y="0"/>
                  </a:moveTo>
                  <a:lnTo>
                    <a:pt x="1041703" y="0"/>
                  </a:lnTo>
                  <a:cubicBezTo>
                    <a:pt x="1093114" y="0"/>
                    <a:pt x="1134791" y="41677"/>
                    <a:pt x="1134791" y="93088"/>
                  </a:cubicBezTo>
                  <a:lnTo>
                    <a:pt x="1134791" y="440762"/>
                  </a:lnTo>
                  <a:cubicBezTo>
                    <a:pt x="1134791" y="492173"/>
                    <a:pt x="1093114" y="533850"/>
                    <a:pt x="1041703" y="533850"/>
                  </a:cubicBezTo>
                  <a:lnTo>
                    <a:pt x="93088" y="533850"/>
                  </a:lnTo>
                  <a:cubicBezTo>
                    <a:pt x="41677" y="533850"/>
                    <a:pt x="0" y="492173"/>
                    <a:pt x="0" y="440762"/>
                  </a:cubicBezTo>
                  <a:lnTo>
                    <a:pt x="0" y="93088"/>
                  </a:lnTo>
                  <a:cubicBezTo>
                    <a:pt x="0" y="41677"/>
                    <a:pt x="41677" y="0"/>
                    <a:pt x="93088" y="0"/>
                  </a:cubicBezTo>
                  <a:close/>
                </a:path>
              </a:pathLst>
            </a:custGeom>
            <a:solidFill>
              <a:srgbClr val="5271FF"/>
            </a:solidFill>
          </p:spPr>
        </p:sp>
        <p:sp>
          <p:nvSpPr>
            <p:cNvPr id="6" name="TextBox 6"/>
            <p:cNvSpPr txBox="1"/>
            <p:nvPr/>
          </p:nvSpPr>
          <p:spPr>
            <a:xfrm>
              <a:off x="0" y="0"/>
              <a:ext cx="1134791" cy="533850"/>
            </a:xfrm>
            <a:prstGeom prst="rect">
              <a:avLst/>
            </a:prstGeom>
          </p:spPr>
          <p:txBody>
            <a:bodyPr lIns="50800" tIns="50800" rIns="50800" bIns="50800" rtlCol="0" anchor="ctr"/>
            <a:lstStyle/>
            <a:p>
              <a:pPr algn="ctr">
                <a:lnSpc>
                  <a:spcPts val="140"/>
                </a:lnSpc>
              </a:pPr>
              <a:endParaRPr/>
            </a:p>
          </p:txBody>
        </p:sp>
      </p:grpSp>
      <p:grpSp>
        <p:nvGrpSpPr>
          <p:cNvPr id="7" name="Group 7"/>
          <p:cNvGrpSpPr/>
          <p:nvPr/>
        </p:nvGrpSpPr>
        <p:grpSpPr>
          <a:xfrm>
            <a:off x="10414824" y="205476"/>
            <a:ext cx="2550721" cy="1460724"/>
            <a:chOff x="0" y="0"/>
            <a:chExt cx="6655252" cy="3811270"/>
          </a:xfrm>
        </p:grpSpPr>
        <p:sp>
          <p:nvSpPr>
            <p:cNvPr id="8" name="Freeform 8"/>
            <p:cNvSpPr/>
            <p:nvPr/>
          </p:nvSpPr>
          <p:spPr>
            <a:xfrm>
              <a:off x="0" y="0"/>
              <a:ext cx="6655253" cy="3811270"/>
            </a:xfrm>
            <a:custGeom>
              <a:avLst/>
              <a:gdLst/>
              <a:ahLst/>
              <a:cxnLst/>
              <a:rect l="l" t="t" r="r" b="b"/>
              <a:pathLst>
                <a:path w="6655253" h="3811270">
                  <a:moveTo>
                    <a:pt x="1727704" y="0"/>
                  </a:moveTo>
                  <a:lnTo>
                    <a:pt x="6092218" y="0"/>
                  </a:lnTo>
                  <a:cubicBezTo>
                    <a:pt x="6403684" y="0"/>
                    <a:pt x="6655253" y="240030"/>
                    <a:pt x="6655253" y="537210"/>
                  </a:cubicBezTo>
                  <a:lnTo>
                    <a:pt x="6655253" y="2466340"/>
                  </a:lnTo>
                  <a:cubicBezTo>
                    <a:pt x="6655253" y="2763520"/>
                    <a:pt x="6403684" y="3003550"/>
                    <a:pt x="6092218" y="3003550"/>
                  </a:cubicBezTo>
                  <a:lnTo>
                    <a:pt x="4979460" y="3003550"/>
                  </a:lnTo>
                  <a:cubicBezTo>
                    <a:pt x="4807755" y="3003550"/>
                    <a:pt x="4644035" y="3078480"/>
                    <a:pt x="4537551" y="3208020"/>
                  </a:cubicBezTo>
                  <a:lnTo>
                    <a:pt x="4206120" y="3606800"/>
                  </a:lnTo>
                  <a:cubicBezTo>
                    <a:pt x="4099635" y="3735070"/>
                    <a:pt x="3937247" y="3811270"/>
                    <a:pt x="3764211" y="3811270"/>
                  </a:cubicBezTo>
                  <a:lnTo>
                    <a:pt x="563034" y="3811270"/>
                  </a:lnTo>
                  <a:cubicBezTo>
                    <a:pt x="251569" y="3811270"/>
                    <a:pt x="0" y="3571240"/>
                    <a:pt x="0" y="3274060"/>
                  </a:cubicBezTo>
                  <a:lnTo>
                    <a:pt x="0" y="1375410"/>
                  </a:lnTo>
                  <a:cubicBezTo>
                    <a:pt x="0" y="1206500"/>
                    <a:pt x="82525" y="1047750"/>
                    <a:pt x="223616" y="946150"/>
                  </a:cubicBezTo>
                  <a:lnTo>
                    <a:pt x="1388286" y="107950"/>
                  </a:lnTo>
                  <a:cubicBezTo>
                    <a:pt x="1485452" y="38100"/>
                    <a:pt x="1605247" y="0"/>
                    <a:pt x="1727704" y="0"/>
                  </a:cubicBezTo>
                  <a:close/>
                </a:path>
              </a:pathLst>
            </a:custGeom>
            <a:blipFill>
              <a:blip r:embed="rId2"/>
              <a:stretch>
                <a:fillRect t="-8170" b="-8170"/>
              </a:stretch>
            </a:blipFill>
            <a:ln cap="sq">
              <a:noFill/>
              <a:prstDash val="solid"/>
              <a:miter/>
            </a:ln>
          </p:spPr>
        </p:sp>
      </p:grpSp>
      <p:grpSp>
        <p:nvGrpSpPr>
          <p:cNvPr id="9" name="Group 9"/>
          <p:cNvGrpSpPr/>
          <p:nvPr/>
        </p:nvGrpSpPr>
        <p:grpSpPr>
          <a:xfrm rot="-10800000">
            <a:off x="16254961" y="2613938"/>
            <a:ext cx="91670" cy="5872927"/>
            <a:chOff x="0" y="0"/>
            <a:chExt cx="24143" cy="1546779"/>
          </a:xfrm>
        </p:grpSpPr>
        <p:sp>
          <p:nvSpPr>
            <p:cNvPr id="10" name="Freeform 10"/>
            <p:cNvSpPr/>
            <p:nvPr/>
          </p:nvSpPr>
          <p:spPr>
            <a:xfrm>
              <a:off x="0" y="0"/>
              <a:ext cx="24143" cy="1546779"/>
            </a:xfrm>
            <a:custGeom>
              <a:avLst/>
              <a:gdLst/>
              <a:ahLst/>
              <a:cxnLst/>
              <a:rect l="l" t="t" r="r" b="b"/>
              <a:pathLst>
                <a:path w="24143" h="1546779">
                  <a:moveTo>
                    <a:pt x="0" y="0"/>
                  </a:moveTo>
                  <a:lnTo>
                    <a:pt x="24143" y="0"/>
                  </a:lnTo>
                  <a:lnTo>
                    <a:pt x="24143" y="1546779"/>
                  </a:lnTo>
                  <a:lnTo>
                    <a:pt x="0" y="1546779"/>
                  </a:lnTo>
                  <a:close/>
                </a:path>
              </a:pathLst>
            </a:custGeom>
            <a:solidFill>
              <a:srgbClr val="FC6736"/>
            </a:solidFill>
          </p:spPr>
        </p:sp>
        <p:sp>
          <p:nvSpPr>
            <p:cNvPr id="11" name="TextBox 11"/>
            <p:cNvSpPr txBox="1"/>
            <p:nvPr/>
          </p:nvSpPr>
          <p:spPr>
            <a:xfrm>
              <a:off x="0" y="-38100"/>
              <a:ext cx="24143" cy="1584879"/>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11480" y="2930392"/>
            <a:ext cx="13305369" cy="5220970"/>
          </a:xfrm>
          <a:prstGeom prst="rect">
            <a:avLst/>
          </a:prstGeom>
        </p:spPr>
        <p:txBody>
          <a:bodyPr lIns="0" tIns="0" rIns="0" bIns="0" rtlCol="0" anchor="t">
            <a:spAutoFit/>
          </a:bodyPr>
          <a:lstStyle/>
          <a:p>
            <a:pPr algn="l">
              <a:lnSpc>
                <a:spcPts val="3770"/>
              </a:lnSpc>
            </a:pPr>
            <a:r>
              <a:rPr lang="en-US" sz="2900" b="1">
                <a:solidFill>
                  <a:srgbClr val="000000"/>
                </a:solidFill>
                <a:latin typeface="Inter Bold"/>
                <a:ea typeface="Inter Bold"/>
                <a:cs typeface="Inter Bold"/>
                <a:sym typeface="Inter Bold"/>
              </a:rPr>
              <a:t>ShopEZ</a:t>
            </a:r>
            <a:r>
              <a:rPr lang="en-US" sz="2900">
                <a:solidFill>
                  <a:srgbClr val="000000"/>
                </a:solidFill>
                <a:latin typeface="Inter"/>
                <a:ea typeface="Inter"/>
                <a:cs typeface="Inter"/>
                <a:sym typeface="Inter"/>
              </a:rPr>
              <a:t> is a </a:t>
            </a:r>
            <a:r>
              <a:rPr lang="en-US" sz="2900" b="1">
                <a:solidFill>
                  <a:srgbClr val="000000"/>
                </a:solidFill>
                <a:latin typeface="Inter Bold"/>
                <a:ea typeface="Inter Bold"/>
                <a:cs typeface="Inter Bold"/>
                <a:sym typeface="Inter Bold"/>
              </a:rPr>
              <a:t>MERN</a:t>
            </a:r>
            <a:r>
              <a:rPr lang="en-US" sz="2900">
                <a:solidFill>
                  <a:srgbClr val="000000"/>
                </a:solidFill>
                <a:latin typeface="Inter"/>
                <a:ea typeface="Inter"/>
                <a:cs typeface="Inter"/>
                <a:sym typeface="Inter"/>
              </a:rPr>
              <a:t>-based e-commerce platform offering a seamless shopping experience with features like product discovery, secure authentication, efficient cart management, and reliable payments. It includes personalized recommendations, streamlined checkout, and instant order updates for customers, while sellers benefit from dashboards for order management and analytics. This documentation covers its requirements, architecture, features, and development steps.</a:t>
            </a:r>
          </a:p>
          <a:p>
            <a:pPr algn="l">
              <a:lnSpc>
                <a:spcPts val="3770"/>
              </a:lnSpc>
            </a:pPr>
            <a:endParaRPr lang="en-US" sz="2900">
              <a:solidFill>
                <a:srgbClr val="000000"/>
              </a:solidFill>
              <a:latin typeface="Inter"/>
              <a:ea typeface="Inter"/>
              <a:cs typeface="Inter"/>
              <a:sym typeface="Inter"/>
            </a:endParaRPr>
          </a:p>
          <a:p>
            <a:pPr algn="l">
              <a:lnSpc>
                <a:spcPts val="3770"/>
              </a:lnSpc>
            </a:pPr>
            <a:r>
              <a:rPr lang="en-US" sz="2900" b="1">
                <a:solidFill>
                  <a:srgbClr val="000000"/>
                </a:solidFill>
                <a:latin typeface="Inter Bold"/>
                <a:ea typeface="Inter Bold"/>
                <a:cs typeface="Inter Bold"/>
                <a:sym typeface="Inter Bold"/>
              </a:rPr>
              <a:t>Keywords</a:t>
            </a:r>
            <a:r>
              <a:rPr lang="en-US" sz="2900">
                <a:solidFill>
                  <a:srgbClr val="000000"/>
                </a:solidFill>
                <a:latin typeface="Inter"/>
                <a:ea typeface="Inter"/>
                <a:cs typeface="Inter"/>
                <a:sym typeface="Inter"/>
              </a:rPr>
              <a:t>: E-commerce, MERN Stack, Online Shopping, Secure Checkout, Seller Dashboard</a:t>
            </a:r>
          </a:p>
          <a:p>
            <a:pPr algn="l">
              <a:lnSpc>
                <a:spcPts val="3770"/>
              </a:lnSpc>
            </a:pPr>
            <a:endParaRPr lang="en-US" sz="2900">
              <a:solidFill>
                <a:srgbClr val="000000"/>
              </a:solidFill>
              <a:latin typeface="Inter"/>
              <a:ea typeface="Inter"/>
              <a:cs typeface="Inter"/>
              <a:sym typeface="Inter"/>
            </a:endParaRP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id="3" name="TextBox 3"/>
          <p:cNvSpPr txBox="1"/>
          <p:nvPr/>
        </p:nvSpPr>
        <p:spPr>
          <a:xfrm>
            <a:off x="1711480" y="718463"/>
            <a:ext cx="9156319" cy="1676400"/>
          </a:xfrm>
          <a:prstGeom prst="rect">
            <a:avLst/>
          </a:prstGeom>
        </p:spPr>
        <p:txBody>
          <a:bodyPr lIns="0" tIns="0" rIns="0" bIns="0" rtlCol="0" anchor="t">
            <a:spAutoFit/>
          </a:bodyPr>
          <a:lstStyle/>
          <a:p>
            <a:pPr algn="l">
              <a:lnSpc>
                <a:spcPts val="13054"/>
              </a:lnSpc>
            </a:pPr>
            <a:r>
              <a:rPr lang="en-US" sz="10878" b="1">
                <a:solidFill>
                  <a:srgbClr val="000000"/>
                </a:solidFill>
                <a:latin typeface="The Seasons Bold"/>
                <a:ea typeface="The Seasons Bold"/>
                <a:cs typeface="The Seasons Bold"/>
                <a:sym typeface="The Seasons Bold"/>
              </a:rPr>
              <a:t>1.Intoduction</a:t>
            </a:r>
          </a:p>
        </p:txBody>
      </p:sp>
      <p:sp>
        <p:nvSpPr>
          <p:cNvPr id="4" name="TextBox 4"/>
          <p:cNvSpPr txBox="1"/>
          <p:nvPr/>
        </p:nvSpPr>
        <p:spPr>
          <a:xfrm>
            <a:off x="1711480" y="3181062"/>
            <a:ext cx="13305369" cy="2962275"/>
          </a:xfrm>
          <a:prstGeom prst="rect">
            <a:avLst/>
          </a:prstGeom>
        </p:spPr>
        <p:txBody>
          <a:bodyPr lIns="0" tIns="0" rIns="0" bIns="0" rtlCol="0" anchor="t">
            <a:spAutoFit/>
          </a:bodyPr>
          <a:lstStyle/>
          <a:p>
            <a:pPr algn="l">
              <a:lnSpc>
                <a:spcPts val="3900"/>
              </a:lnSpc>
            </a:pPr>
            <a:r>
              <a:rPr lang="en-US" sz="3000">
                <a:solidFill>
                  <a:srgbClr val="000000"/>
                </a:solidFill>
                <a:latin typeface="Inter"/>
                <a:ea typeface="Inter"/>
                <a:cs typeface="Inter"/>
                <a:sym typeface="Inter"/>
              </a:rPr>
              <a:t>ShopEZ is a MERN-based e-commerce platform designed for convenient, personalized online shopping. It features secure checkout, real-time updates, and recommendations for customers, along with a seller dashboard for order management and analytics. This documentation covers its architecture, features, and workflows, showcasing its scalable and user-friendly design.</a:t>
            </a:r>
          </a:p>
        </p:txBody>
      </p:sp>
      <p:grpSp>
        <p:nvGrpSpPr>
          <p:cNvPr id="5" name="Group 5"/>
          <p:cNvGrpSpPr/>
          <p:nvPr/>
        </p:nvGrpSpPr>
        <p:grpSpPr>
          <a:xfrm rot="-10800000">
            <a:off x="16254961" y="2613938"/>
            <a:ext cx="91670" cy="5872927"/>
            <a:chOff x="0" y="0"/>
            <a:chExt cx="24143" cy="1546779"/>
          </a:xfrm>
        </p:grpSpPr>
        <p:sp>
          <p:nvSpPr>
            <p:cNvPr id="6" name="Freeform 6"/>
            <p:cNvSpPr/>
            <p:nvPr/>
          </p:nvSpPr>
          <p:spPr>
            <a:xfrm>
              <a:off x="0" y="0"/>
              <a:ext cx="24143" cy="1546779"/>
            </a:xfrm>
            <a:custGeom>
              <a:avLst/>
              <a:gdLst/>
              <a:ahLst/>
              <a:cxnLst/>
              <a:rect l="l" t="t" r="r" b="b"/>
              <a:pathLst>
                <a:path w="24143" h="1546779">
                  <a:moveTo>
                    <a:pt x="0" y="0"/>
                  </a:moveTo>
                  <a:lnTo>
                    <a:pt x="24143" y="0"/>
                  </a:lnTo>
                  <a:lnTo>
                    <a:pt x="24143" y="1546779"/>
                  </a:lnTo>
                  <a:lnTo>
                    <a:pt x="0" y="1546779"/>
                  </a:lnTo>
                  <a:close/>
                </a:path>
              </a:pathLst>
            </a:custGeom>
            <a:solidFill>
              <a:srgbClr val="FC6736"/>
            </a:solidFill>
          </p:spPr>
        </p:sp>
        <p:sp>
          <p:nvSpPr>
            <p:cNvPr id="7" name="TextBox 7"/>
            <p:cNvSpPr txBox="1"/>
            <p:nvPr/>
          </p:nvSpPr>
          <p:spPr>
            <a:xfrm>
              <a:off x="0" y="-38100"/>
              <a:ext cx="24143" cy="1584879"/>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id="3" name="TextBox 3"/>
          <p:cNvSpPr txBox="1"/>
          <p:nvPr/>
        </p:nvSpPr>
        <p:spPr>
          <a:xfrm>
            <a:off x="1711480" y="699413"/>
            <a:ext cx="9156319" cy="1257300"/>
          </a:xfrm>
          <a:prstGeom prst="rect">
            <a:avLst/>
          </a:prstGeom>
        </p:spPr>
        <p:txBody>
          <a:bodyPr lIns="0" tIns="0" rIns="0" bIns="0" rtlCol="0" anchor="t">
            <a:spAutoFit/>
          </a:bodyPr>
          <a:lstStyle/>
          <a:p>
            <a:pPr algn="l">
              <a:lnSpc>
                <a:spcPts val="9600"/>
              </a:lnSpc>
            </a:pPr>
            <a:r>
              <a:rPr lang="en-US" sz="8000" b="1">
                <a:solidFill>
                  <a:srgbClr val="000000"/>
                </a:solidFill>
                <a:latin typeface="The Seasons Bold"/>
                <a:ea typeface="The Seasons Bold"/>
                <a:cs typeface="The Seasons Bold"/>
                <a:sym typeface="The Seasons Bold"/>
              </a:rPr>
              <a:t>1.1. PURPOSE</a:t>
            </a:r>
          </a:p>
        </p:txBody>
      </p:sp>
      <p:sp>
        <p:nvSpPr>
          <p:cNvPr id="4" name="TextBox 4"/>
          <p:cNvSpPr txBox="1"/>
          <p:nvPr/>
        </p:nvSpPr>
        <p:spPr>
          <a:xfrm>
            <a:off x="1711480" y="2381460"/>
            <a:ext cx="13342778" cy="622935"/>
          </a:xfrm>
          <a:prstGeom prst="rect">
            <a:avLst/>
          </a:prstGeom>
        </p:spPr>
        <p:txBody>
          <a:bodyPr lIns="0" tIns="0" rIns="0" bIns="0" rtlCol="0" anchor="t">
            <a:spAutoFit/>
          </a:bodyPr>
          <a:lstStyle/>
          <a:p>
            <a:pPr algn="l">
              <a:lnSpc>
                <a:spcPts val="5040"/>
              </a:lnSpc>
            </a:pPr>
            <a:r>
              <a:rPr lang="en-US" sz="3600">
                <a:solidFill>
                  <a:srgbClr val="000000"/>
                </a:solidFill>
                <a:latin typeface="Inter"/>
                <a:ea typeface="Inter"/>
                <a:cs typeface="Inter"/>
                <a:sym typeface="Inter"/>
              </a:rPr>
              <a:t>The purpose of the </a:t>
            </a:r>
            <a:r>
              <a:rPr lang="en-US" sz="3600" b="1">
                <a:solidFill>
                  <a:srgbClr val="000000"/>
                </a:solidFill>
                <a:latin typeface="Inter Bold"/>
                <a:ea typeface="Inter Bold"/>
                <a:cs typeface="Inter Bold"/>
                <a:sym typeface="Inter Bold"/>
              </a:rPr>
              <a:t>ShopEZ </a:t>
            </a:r>
            <a:r>
              <a:rPr lang="en-US" sz="3600">
                <a:solidFill>
                  <a:srgbClr val="000000"/>
                </a:solidFill>
                <a:latin typeface="Inter"/>
                <a:ea typeface="Inter"/>
                <a:cs typeface="Inter"/>
                <a:sym typeface="Inter"/>
              </a:rPr>
              <a:t>e-commerce platform is:</a:t>
            </a:r>
          </a:p>
        </p:txBody>
      </p:sp>
      <p:sp>
        <p:nvSpPr>
          <p:cNvPr id="5" name="TextBox 5"/>
          <p:cNvSpPr txBox="1"/>
          <p:nvPr/>
        </p:nvSpPr>
        <p:spPr>
          <a:xfrm>
            <a:off x="1692430" y="3435560"/>
            <a:ext cx="13342778" cy="4939030"/>
          </a:xfrm>
          <a:prstGeom prst="rect">
            <a:avLst/>
          </a:prstGeom>
        </p:spPr>
        <p:txBody>
          <a:bodyPr lIns="0" tIns="0" rIns="0" bIns="0" rtlCol="0" anchor="t">
            <a:spAutoFit/>
          </a:bodyPr>
          <a:lstStyle/>
          <a:p>
            <a:pPr algn="l">
              <a:lnSpc>
                <a:spcPts val="3919"/>
              </a:lnSpc>
            </a:pPr>
            <a:r>
              <a:rPr lang="en-US" sz="2799">
                <a:solidFill>
                  <a:srgbClr val="000000"/>
                </a:solidFill>
                <a:latin typeface="Inter"/>
                <a:ea typeface="Inter"/>
                <a:cs typeface="Inter"/>
                <a:sym typeface="Inter"/>
              </a:rPr>
              <a:t>        ⦁ To provide a centralized online platform for convenient, personalized shopping experiences.</a:t>
            </a:r>
          </a:p>
          <a:p>
            <a:pPr algn="l">
              <a:lnSpc>
                <a:spcPts val="3919"/>
              </a:lnSpc>
            </a:pPr>
            <a:r>
              <a:rPr lang="en-US" sz="2799">
                <a:solidFill>
                  <a:srgbClr val="000000"/>
                </a:solidFill>
                <a:latin typeface="Inter"/>
                <a:ea typeface="Inter"/>
                <a:cs typeface="Inter"/>
                <a:sym typeface="Inter"/>
              </a:rPr>
              <a:t>        ⦁ To enable users to browse a wide range of products, view detailed descriptions, and make purchases securely.</a:t>
            </a:r>
          </a:p>
          <a:p>
            <a:pPr algn="l">
              <a:lnSpc>
                <a:spcPts val="3919"/>
              </a:lnSpc>
            </a:pPr>
            <a:r>
              <a:rPr lang="en-US" sz="2799">
                <a:solidFill>
                  <a:srgbClr val="000000"/>
                </a:solidFill>
                <a:latin typeface="Inter"/>
                <a:ea typeface="Inter"/>
                <a:cs typeface="Inter"/>
                <a:sym typeface="Inter"/>
              </a:rPr>
              <a:t>        ⦁ To offer sellers a robust dashboard for managing product listings, tracking orders, and accessing customer analytics to support business growth.</a:t>
            </a:r>
          </a:p>
          <a:p>
            <a:pPr algn="l">
              <a:lnSpc>
                <a:spcPts val="3919"/>
              </a:lnSpc>
            </a:pPr>
            <a:r>
              <a:rPr lang="en-US" sz="2799">
                <a:solidFill>
                  <a:srgbClr val="000000"/>
                </a:solidFill>
                <a:latin typeface="Inter"/>
                <a:ea typeface="Inter"/>
                <a:cs typeface="Inter"/>
                <a:sym typeface="Inter"/>
              </a:rPr>
              <a:t>       ⦁ To ensure a seamless, secure checkout process, protecting users’ personal and payment information.</a:t>
            </a:r>
          </a:p>
          <a:p>
            <a:pPr algn="l">
              <a:lnSpc>
                <a:spcPts val="3919"/>
              </a:lnSpc>
            </a:pPr>
            <a:r>
              <a:rPr lang="en-US" sz="2799">
                <a:solidFill>
                  <a:srgbClr val="000000"/>
                </a:solidFill>
                <a:latin typeface="Inter"/>
                <a:ea typeface="Inter"/>
                <a:cs typeface="Inter"/>
                <a:sym typeface="Inter"/>
              </a:rPr>
              <a:t>       ⦁ To create a scalable, efficient solution for both customers and sellers, designed to enhance the e-commerce experience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id="3" name="TextBox 3"/>
          <p:cNvSpPr txBox="1"/>
          <p:nvPr/>
        </p:nvSpPr>
        <p:spPr>
          <a:xfrm>
            <a:off x="1544661" y="282258"/>
            <a:ext cx="9001947" cy="2171700"/>
          </a:xfrm>
          <a:prstGeom prst="rect">
            <a:avLst/>
          </a:prstGeom>
        </p:spPr>
        <p:txBody>
          <a:bodyPr lIns="0" tIns="0" rIns="0" bIns="0" rtlCol="0" anchor="t">
            <a:spAutoFit/>
          </a:bodyPr>
          <a:lstStyle/>
          <a:p>
            <a:pPr algn="l">
              <a:lnSpc>
                <a:spcPts val="8400"/>
              </a:lnSpc>
            </a:pPr>
            <a:r>
              <a:rPr lang="en-US" sz="7000" b="1">
                <a:solidFill>
                  <a:srgbClr val="000000"/>
                </a:solidFill>
                <a:latin typeface="The Seasons Bold"/>
                <a:ea typeface="The Seasons Bold"/>
                <a:cs typeface="The Seasons Bold"/>
                <a:sym typeface="The Seasons Bold"/>
              </a:rPr>
              <a:t>1.2. SCOPE</a:t>
            </a:r>
          </a:p>
          <a:p>
            <a:pPr algn="l">
              <a:lnSpc>
                <a:spcPts val="8400"/>
              </a:lnSpc>
            </a:pPr>
            <a:endParaRPr lang="en-US" sz="7000" b="1">
              <a:solidFill>
                <a:srgbClr val="000000"/>
              </a:solidFill>
              <a:latin typeface="The Seasons Bold"/>
              <a:ea typeface="The Seasons Bold"/>
              <a:cs typeface="The Seasons Bold"/>
              <a:sym typeface="The Seasons Bold"/>
            </a:endParaRPr>
          </a:p>
        </p:txBody>
      </p:sp>
      <p:sp>
        <p:nvSpPr>
          <p:cNvPr id="4" name="TextBox 4"/>
          <p:cNvSpPr txBox="1"/>
          <p:nvPr/>
        </p:nvSpPr>
        <p:spPr>
          <a:xfrm>
            <a:off x="1544661" y="1662113"/>
            <a:ext cx="15547820" cy="1661795"/>
          </a:xfrm>
          <a:prstGeom prst="rect">
            <a:avLst/>
          </a:prstGeom>
        </p:spPr>
        <p:txBody>
          <a:bodyPr lIns="0" tIns="0" rIns="0" bIns="0" rtlCol="0" anchor="t">
            <a:spAutoFit/>
          </a:bodyPr>
          <a:lstStyle/>
          <a:p>
            <a:pPr algn="l">
              <a:lnSpc>
                <a:spcPts val="4480"/>
              </a:lnSpc>
            </a:pPr>
            <a:r>
              <a:rPr lang="en-US" sz="3200">
                <a:solidFill>
                  <a:srgbClr val="000000"/>
                </a:solidFill>
                <a:latin typeface="Inter"/>
                <a:ea typeface="Inter"/>
                <a:cs typeface="Inter"/>
                <a:sym typeface="Inter"/>
              </a:rPr>
              <a:t>The scope of the ShopEZ platform includes the development, deployment, and maintenance of a comprehensive e-commerce system using the MERN stack. Key components and features within this scope include:</a:t>
            </a:r>
          </a:p>
        </p:txBody>
      </p:sp>
      <p:sp>
        <p:nvSpPr>
          <p:cNvPr id="5" name="TextBox 5"/>
          <p:cNvSpPr txBox="1"/>
          <p:nvPr/>
        </p:nvSpPr>
        <p:spPr>
          <a:xfrm>
            <a:off x="1544661" y="3695133"/>
            <a:ext cx="15547820" cy="49390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000000"/>
                </a:solidFill>
                <a:latin typeface="Inter"/>
                <a:ea typeface="Inter"/>
                <a:cs typeface="Inter"/>
                <a:sym typeface="Inter"/>
              </a:rPr>
              <a:t>User Management: Registration, login, profiles, and secure sessions.</a:t>
            </a:r>
          </a:p>
          <a:p>
            <a:pPr marL="604521" lvl="1" indent="-302261" algn="l">
              <a:lnSpc>
                <a:spcPts val="3920"/>
              </a:lnSpc>
              <a:buFont typeface="Arial"/>
              <a:buChar char="•"/>
            </a:pPr>
            <a:r>
              <a:rPr lang="en-US" sz="2800">
                <a:solidFill>
                  <a:srgbClr val="000000"/>
                </a:solidFill>
                <a:latin typeface="Inter"/>
                <a:ea typeface="Inter"/>
                <a:cs typeface="Inter"/>
                <a:sym typeface="Inter"/>
              </a:rPr>
              <a:t>Product Management: Tools for sellers to manage product listings.</a:t>
            </a:r>
          </a:p>
          <a:p>
            <a:pPr marL="604521" lvl="1" indent="-302261" algn="l">
              <a:lnSpc>
                <a:spcPts val="3920"/>
              </a:lnSpc>
              <a:buFont typeface="Arial"/>
              <a:buChar char="•"/>
            </a:pPr>
            <a:r>
              <a:rPr lang="en-US" sz="2800">
                <a:solidFill>
                  <a:srgbClr val="000000"/>
                </a:solidFill>
                <a:latin typeface="Inter"/>
                <a:ea typeface="Inter"/>
                <a:cs typeface="Inter"/>
                <a:sym typeface="Inter"/>
              </a:rPr>
              <a:t>Recommendations: Personalized product suggestions for customers.</a:t>
            </a:r>
          </a:p>
          <a:p>
            <a:pPr marL="604521" lvl="1" indent="-302261" algn="l">
              <a:lnSpc>
                <a:spcPts val="3920"/>
              </a:lnSpc>
              <a:buFont typeface="Arial"/>
              <a:buChar char="•"/>
            </a:pPr>
            <a:r>
              <a:rPr lang="en-US" sz="2800">
                <a:solidFill>
                  <a:srgbClr val="000000"/>
                </a:solidFill>
                <a:latin typeface="Inter"/>
                <a:ea typeface="Inter"/>
                <a:cs typeface="Inter"/>
                <a:sym typeface="Inter"/>
              </a:rPr>
              <a:t>Shopping Cart &amp; Checkout: Cart functionality with secure payments.</a:t>
            </a:r>
          </a:p>
          <a:p>
            <a:pPr marL="604521" lvl="1" indent="-302261" algn="l">
              <a:lnSpc>
                <a:spcPts val="3920"/>
              </a:lnSpc>
              <a:buFont typeface="Arial"/>
              <a:buChar char="•"/>
            </a:pPr>
            <a:r>
              <a:rPr lang="en-US" sz="2800">
                <a:solidFill>
                  <a:srgbClr val="000000"/>
                </a:solidFill>
                <a:latin typeface="Inter"/>
                <a:ea typeface="Inter"/>
                <a:cs typeface="Inter"/>
                <a:sym typeface="Inter"/>
              </a:rPr>
              <a:t>Order Tracking: Real-time order status updates and confirmations.</a:t>
            </a:r>
          </a:p>
          <a:p>
            <a:pPr marL="604521" lvl="1" indent="-302261" algn="l">
              <a:lnSpc>
                <a:spcPts val="3920"/>
              </a:lnSpc>
              <a:buFont typeface="Arial"/>
              <a:buChar char="•"/>
            </a:pPr>
            <a:r>
              <a:rPr lang="en-US" sz="2800">
                <a:solidFill>
                  <a:srgbClr val="000000"/>
                </a:solidFill>
                <a:latin typeface="Inter"/>
                <a:ea typeface="Inter"/>
                <a:cs typeface="Inter"/>
                <a:sym typeface="Inter"/>
              </a:rPr>
              <a:t>Payments: Integration with secure payment gateways.</a:t>
            </a:r>
          </a:p>
          <a:p>
            <a:pPr marL="604521" lvl="1" indent="-302261" algn="l">
              <a:lnSpc>
                <a:spcPts val="3920"/>
              </a:lnSpc>
              <a:buFont typeface="Arial"/>
              <a:buChar char="•"/>
            </a:pPr>
            <a:r>
              <a:rPr lang="en-US" sz="2800">
                <a:solidFill>
                  <a:srgbClr val="000000"/>
                </a:solidFill>
                <a:latin typeface="Inter"/>
                <a:ea typeface="Inter"/>
                <a:cs typeface="Inter"/>
                <a:sym typeface="Inter"/>
              </a:rPr>
              <a:t>Cross-Device Access: Seamless use on desktops, tablets, and smartphones.</a:t>
            </a:r>
          </a:p>
          <a:p>
            <a:pPr marL="604521" lvl="1" indent="-302261" algn="l">
              <a:lnSpc>
                <a:spcPts val="3920"/>
              </a:lnSpc>
              <a:buFont typeface="Arial"/>
              <a:buChar char="•"/>
            </a:pPr>
            <a:r>
              <a:rPr lang="en-US" sz="2800">
                <a:solidFill>
                  <a:srgbClr val="000000"/>
                </a:solidFill>
                <a:latin typeface="Inter"/>
                <a:ea typeface="Inter"/>
                <a:cs typeface="Inter"/>
                <a:sym typeface="Inter"/>
              </a:rPr>
              <a:t>Dashboards: Admin tools for managing users, products, and analytics, plus a seller dashboard for order and sales tracking.</a:t>
            </a:r>
          </a:p>
          <a:p>
            <a:pPr algn="l">
              <a:lnSpc>
                <a:spcPts val="3920"/>
              </a:lnSpc>
            </a:pPr>
            <a:endParaRPr lang="en-US" sz="2800">
              <a:solidFill>
                <a:srgbClr val="000000"/>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id="3" name="TextBox 3"/>
          <p:cNvSpPr txBox="1"/>
          <p:nvPr/>
        </p:nvSpPr>
        <p:spPr>
          <a:xfrm>
            <a:off x="1294432" y="1061085"/>
            <a:ext cx="10531124" cy="2314575"/>
          </a:xfrm>
          <a:prstGeom prst="rect">
            <a:avLst/>
          </a:prstGeom>
        </p:spPr>
        <p:txBody>
          <a:bodyPr lIns="0" tIns="0" rIns="0" bIns="0" rtlCol="0" anchor="t">
            <a:spAutoFit/>
          </a:bodyPr>
          <a:lstStyle/>
          <a:p>
            <a:pPr algn="l">
              <a:lnSpc>
                <a:spcPts val="9000"/>
              </a:lnSpc>
            </a:pPr>
            <a:r>
              <a:rPr lang="en-US" sz="7500" b="1">
                <a:solidFill>
                  <a:srgbClr val="000000"/>
                </a:solidFill>
                <a:latin typeface="The Seasons Bold"/>
                <a:ea typeface="The Seasons Bold"/>
                <a:cs typeface="The Seasons Bold"/>
                <a:sym typeface="The Seasons Bold"/>
              </a:rPr>
              <a:t>1.3. PROJECT OBJECTIVE</a:t>
            </a:r>
          </a:p>
          <a:p>
            <a:pPr algn="l">
              <a:lnSpc>
                <a:spcPts val="9000"/>
              </a:lnSpc>
            </a:pPr>
            <a:endParaRPr lang="en-US" sz="7500" b="1">
              <a:solidFill>
                <a:srgbClr val="000000"/>
              </a:solidFill>
              <a:latin typeface="The Seasons Bold"/>
              <a:ea typeface="The Seasons Bold"/>
              <a:cs typeface="The Seasons Bold"/>
              <a:sym typeface="The Seasons Bold"/>
            </a:endParaRPr>
          </a:p>
        </p:txBody>
      </p:sp>
      <p:sp>
        <p:nvSpPr>
          <p:cNvPr id="4" name="TextBox 4"/>
          <p:cNvSpPr txBox="1"/>
          <p:nvPr/>
        </p:nvSpPr>
        <p:spPr>
          <a:xfrm>
            <a:off x="1028700" y="3175635"/>
            <a:ext cx="15547820" cy="2360296"/>
          </a:xfrm>
          <a:prstGeom prst="rect">
            <a:avLst/>
          </a:prstGeom>
        </p:spPr>
        <p:txBody>
          <a:bodyPr lIns="0" tIns="0" rIns="0" bIns="0" rtlCol="0" anchor="t">
            <a:spAutoFit/>
          </a:bodyPr>
          <a:lstStyle/>
          <a:p>
            <a:pPr algn="l">
              <a:lnSpc>
                <a:spcPts val="3779"/>
              </a:lnSpc>
            </a:pPr>
            <a:r>
              <a:rPr lang="en-US" sz="2699">
                <a:solidFill>
                  <a:srgbClr val="000000"/>
                </a:solidFill>
                <a:latin typeface="Inter"/>
                <a:ea typeface="Inter"/>
                <a:cs typeface="Inter"/>
                <a:sym typeface="Inter"/>
              </a:rPr>
              <a:t>The objective of the ShopEZ project is to develop a versatile and user-friendly e-commerce platform using the MERN stack. This platform aims to deliver an enjoyable shopping experience for users and a powerful management system for sellers by incorporating essential e-commerce functionalities, including secure checkout, order tracking, product recommendations, and sales analytics.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CEC"/>
        </a:solidFill>
        <a:effectLst/>
      </p:bgPr>
    </p:bg>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
        <p:nvSpPr>
          <p:cNvPr id="3" name="TextBox 3"/>
          <p:cNvSpPr txBox="1"/>
          <p:nvPr/>
        </p:nvSpPr>
        <p:spPr>
          <a:xfrm>
            <a:off x="1039344" y="692467"/>
            <a:ext cx="15995910" cy="1181100"/>
          </a:xfrm>
          <a:prstGeom prst="rect">
            <a:avLst/>
          </a:prstGeom>
        </p:spPr>
        <p:txBody>
          <a:bodyPr lIns="0" tIns="0" rIns="0" bIns="0" rtlCol="0" anchor="t">
            <a:spAutoFit/>
          </a:bodyPr>
          <a:lstStyle/>
          <a:p>
            <a:pPr algn="l">
              <a:lnSpc>
                <a:spcPts val="9095"/>
              </a:lnSpc>
            </a:pPr>
            <a:r>
              <a:rPr lang="en-US" sz="7579" b="1">
                <a:solidFill>
                  <a:srgbClr val="000000"/>
                </a:solidFill>
                <a:latin typeface="The Seasons Bold"/>
                <a:ea typeface="The Seasons Bold"/>
                <a:cs typeface="The Seasons Bold"/>
                <a:sym typeface="The Seasons Bold"/>
              </a:rPr>
              <a:t>2. SYTEM REQUIREMENTS</a:t>
            </a:r>
          </a:p>
        </p:txBody>
      </p:sp>
      <p:sp>
        <p:nvSpPr>
          <p:cNvPr id="4" name="TextBox 4"/>
          <p:cNvSpPr txBox="1"/>
          <p:nvPr/>
        </p:nvSpPr>
        <p:spPr>
          <a:xfrm>
            <a:off x="1426654" y="1974532"/>
            <a:ext cx="15995910" cy="685800"/>
          </a:xfrm>
          <a:prstGeom prst="rect">
            <a:avLst/>
          </a:prstGeom>
        </p:spPr>
        <p:txBody>
          <a:bodyPr lIns="0" tIns="0" rIns="0" bIns="0" rtlCol="0" anchor="t">
            <a:spAutoFit/>
          </a:bodyPr>
          <a:lstStyle/>
          <a:p>
            <a:pPr algn="l">
              <a:lnSpc>
                <a:spcPts val="5255"/>
              </a:lnSpc>
            </a:pPr>
            <a:r>
              <a:rPr lang="en-US" sz="4379" b="1">
                <a:solidFill>
                  <a:srgbClr val="000000"/>
                </a:solidFill>
                <a:latin typeface="The Seasons Bold"/>
                <a:ea typeface="The Seasons Bold"/>
                <a:cs typeface="The Seasons Bold"/>
                <a:sym typeface="The Seasons Bold"/>
              </a:rPr>
              <a:t>2.1. HARDWARE</a:t>
            </a:r>
          </a:p>
        </p:txBody>
      </p:sp>
      <p:sp>
        <p:nvSpPr>
          <p:cNvPr id="5" name="TextBox 5"/>
          <p:cNvSpPr txBox="1"/>
          <p:nvPr/>
        </p:nvSpPr>
        <p:spPr>
          <a:xfrm>
            <a:off x="1370090" y="2727007"/>
            <a:ext cx="15547820" cy="1353186"/>
          </a:xfrm>
          <a:prstGeom prst="rect">
            <a:avLst/>
          </a:prstGeom>
        </p:spPr>
        <p:txBody>
          <a:bodyPr lIns="0" tIns="0" rIns="0" bIns="0" rtlCol="0" anchor="t">
            <a:spAutoFit/>
          </a:bodyPr>
          <a:lstStyle/>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Operating System</a:t>
            </a:r>
            <a:r>
              <a:rPr lang="en-US" sz="2599">
                <a:solidFill>
                  <a:srgbClr val="000000"/>
                </a:solidFill>
                <a:latin typeface="Inter"/>
                <a:ea typeface="Inter"/>
                <a:cs typeface="Inter"/>
                <a:sym typeface="Inter"/>
              </a:rPr>
              <a:t>: Windows 8 or higher</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RAM</a:t>
            </a:r>
            <a:r>
              <a:rPr lang="en-US" sz="2599">
                <a:solidFill>
                  <a:srgbClr val="000000"/>
                </a:solidFill>
                <a:latin typeface="Inter"/>
                <a:ea typeface="Inter"/>
                <a:cs typeface="Inter"/>
                <a:sym typeface="Inter"/>
              </a:rPr>
              <a:t>: 4 GB minimum (8 GB recommended for optimal performance)</a:t>
            </a:r>
          </a:p>
          <a:p>
            <a:pPr algn="l">
              <a:lnSpc>
                <a:spcPts val="3639"/>
              </a:lnSpc>
            </a:pPr>
            <a:endParaRPr lang="en-US" sz="2599">
              <a:solidFill>
                <a:srgbClr val="000000"/>
              </a:solidFill>
              <a:latin typeface="Inter"/>
              <a:ea typeface="Inter"/>
              <a:cs typeface="Inter"/>
              <a:sym typeface="Inter"/>
            </a:endParaRPr>
          </a:p>
        </p:txBody>
      </p:sp>
      <p:sp>
        <p:nvSpPr>
          <p:cNvPr id="6" name="TextBox 6"/>
          <p:cNvSpPr txBox="1"/>
          <p:nvPr/>
        </p:nvSpPr>
        <p:spPr>
          <a:xfrm>
            <a:off x="1263390" y="4729163"/>
            <a:ext cx="15995910" cy="809625"/>
          </a:xfrm>
          <a:prstGeom prst="rect">
            <a:avLst/>
          </a:prstGeom>
        </p:spPr>
        <p:txBody>
          <a:bodyPr lIns="0" tIns="0" rIns="0" bIns="0" rtlCol="0" anchor="t">
            <a:spAutoFit/>
          </a:bodyPr>
          <a:lstStyle/>
          <a:p>
            <a:pPr algn="l">
              <a:lnSpc>
                <a:spcPts val="6335"/>
              </a:lnSpc>
            </a:pPr>
            <a:endParaRPr/>
          </a:p>
        </p:txBody>
      </p:sp>
      <p:sp>
        <p:nvSpPr>
          <p:cNvPr id="7" name="TextBox 7"/>
          <p:cNvSpPr txBox="1"/>
          <p:nvPr/>
        </p:nvSpPr>
        <p:spPr>
          <a:xfrm>
            <a:off x="1426654" y="3318510"/>
            <a:ext cx="12378050" cy="2009775"/>
          </a:xfrm>
          <a:prstGeom prst="rect">
            <a:avLst/>
          </a:prstGeom>
        </p:spPr>
        <p:txBody>
          <a:bodyPr lIns="0" tIns="0" rIns="0" bIns="0" rtlCol="0" anchor="t">
            <a:spAutoFit/>
          </a:bodyPr>
          <a:lstStyle/>
          <a:p>
            <a:pPr algn="l">
              <a:lnSpc>
                <a:spcPts val="5256"/>
              </a:lnSpc>
            </a:pPr>
            <a:endParaRPr/>
          </a:p>
          <a:p>
            <a:pPr algn="l">
              <a:lnSpc>
                <a:spcPts val="5256"/>
              </a:lnSpc>
            </a:pPr>
            <a:r>
              <a:rPr lang="en-US" sz="4380">
                <a:solidFill>
                  <a:srgbClr val="000000"/>
                </a:solidFill>
                <a:latin typeface="The Seasons"/>
                <a:ea typeface="The Seasons"/>
                <a:cs typeface="The Seasons"/>
                <a:sym typeface="The Seasons"/>
              </a:rPr>
              <a:t>2.2. NETWORK</a:t>
            </a:r>
          </a:p>
          <a:p>
            <a:pPr algn="l">
              <a:lnSpc>
                <a:spcPts val="5256"/>
              </a:lnSpc>
            </a:pPr>
            <a:endParaRPr lang="en-US" sz="4380">
              <a:solidFill>
                <a:srgbClr val="000000"/>
              </a:solidFill>
              <a:latin typeface="The Seasons"/>
              <a:ea typeface="The Seasons"/>
              <a:cs typeface="The Seasons"/>
              <a:sym typeface="The Seasons"/>
            </a:endParaRPr>
          </a:p>
        </p:txBody>
      </p:sp>
      <p:sp>
        <p:nvSpPr>
          <p:cNvPr id="8" name="TextBox 8"/>
          <p:cNvSpPr txBox="1"/>
          <p:nvPr/>
        </p:nvSpPr>
        <p:spPr>
          <a:xfrm>
            <a:off x="1345022" y="4704714"/>
            <a:ext cx="15547820" cy="438786"/>
          </a:xfrm>
          <a:prstGeom prst="rect">
            <a:avLst/>
          </a:prstGeom>
        </p:spPr>
        <p:txBody>
          <a:bodyPr lIns="0" tIns="0" rIns="0" bIns="0" rtlCol="0" anchor="t">
            <a:spAutoFit/>
          </a:bodyPr>
          <a:lstStyle/>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Bandwidth</a:t>
            </a:r>
            <a:r>
              <a:rPr lang="en-US" sz="2599">
                <a:solidFill>
                  <a:srgbClr val="000000"/>
                </a:solidFill>
                <a:latin typeface="Inter"/>
                <a:ea typeface="Inter"/>
                <a:cs typeface="Inter"/>
                <a:sym typeface="Inter"/>
              </a:rPr>
              <a:t>: 30 Mbps for a smooth online experience and faster testing.</a:t>
            </a:r>
          </a:p>
        </p:txBody>
      </p:sp>
      <p:sp>
        <p:nvSpPr>
          <p:cNvPr id="9" name="TextBox 9"/>
          <p:cNvSpPr txBox="1"/>
          <p:nvPr/>
        </p:nvSpPr>
        <p:spPr>
          <a:xfrm>
            <a:off x="1426654" y="5318760"/>
            <a:ext cx="15995910" cy="666750"/>
          </a:xfrm>
          <a:prstGeom prst="rect">
            <a:avLst/>
          </a:prstGeom>
        </p:spPr>
        <p:txBody>
          <a:bodyPr lIns="0" tIns="0" rIns="0" bIns="0" rtlCol="0" anchor="t">
            <a:spAutoFit/>
          </a:bodyPr>
          <a:lstStyle/>
          <a:p>
            <a:pPr algn="l">
              <a:lnSpc>
                <a:spcPts val="5135"/>
              </a:lnSpc>
            </a:pPr>
            <a:r>
              <a:rPr lang="en-US" sz="4279" b="1">
                <a:solidFill>
                  <a:srgbClr val="000000"/>
                </a:solidFill>
                <a:latin typeface="The Seasons Bold"/>
                <a:ea typeface="The Seasons Bold"/>
                <a:cs typeface="The Seasons Bold"/>
                <a:sym typeface="The Seasons Bold"/>
              </a:rPr>
              <a:t>2.3. SOFTWARE</a:t>
            </a:r>
          </a:p>
        </p:txBody>
      </p:sp>
      <p:sp>
        <p:nvSpPr>
          <p:cNvPr id="10" name="TextBox 10"/>
          <p:cNvSpPr txBox="1"/>
          <p:nvPr/>
        </p:nvSpPr>
        <p:spPr>
          <a:xfrm>
            <a:off x="1345022" y="5750719"/>
            <a:ext cx="15547820" cy="4553586"/>
          </a:xfrm>
          <a:prstGeom prst="rect">
            <a:avLst/>
          </a:prstGeom>
        </p:spPr>
        <p:txBody>
          <a:bodyPr lIns="0" tIns="0" rIns="0" bIns="0" rtlCol="0" anchor="t">
            <a:spAutoFit/>
          </a:bodyPr>
          <a:lstStyle/>
          <a:p>
            <a:pPr algn="l">
              <a:lnSpc>
                <a:spcPts val="3639"/>
              </a:lnSpc>
            </a:pPr>
            <a:endParaRP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Node.js</a:t>
            </a:r>
            <a:r>
              <a:rPr lang="en-US" sz="2599">
                <a:solidFill>
                  <a:srgbClr val="000000"/>
                </a:solidFill>
                <a:latin typeface="Inter"/>
                <a:ea typeface="Inter"/>
                <a:cs typeface="Inter"/>
                <a:sym typeface="Inter"/>
              </a:rPr>
              <a:t>: LTS version for both back-end and front-end development</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MongoDB</a:t>
            </a:r>
            <a:r>
              <a:rPr lang="en-US" sz="2599">
                <a:solidFill>
                  <a:srgbClr val="000000"/>
                </a:solidFill>
                <a:latin typeface="Inter"/>
                <a:ea typeface="Inter"/>
                <a:cs typeface="Inter"/>
                <a:sym typeface="Inter"/>
              </a:rPr>
              <a:t>: For database management, using either MongoDB Atlas or a local instance</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React.js:</a:t>
            </a:r>
            <a:r>
              <a:rPr lang="en-US" sz="2599">
                <a:solidFill>
                  <a:srgbClr val="000000"/>
                </a:solidFill>
                <a:latin typeface="Inter"/>
                <a:ea typeface="Inter"/>
                <a:cs typeface="Inter"/>
                <a:sym typeface="Inter"/>
              </a:rPr>
              <a:t> Front-end framework for building the user interface</a:t>
            </a:r>
          </a:p>
          <a:p>
            <a:pPr algn="l">
              <a:lnSpc>
                <a:spcPts val="3639"/>
              </a:lnSpc>
            </a:pPr>
            <a:r>
              <a:rPr lang="en-US" sz="2599">
                <a:solidFill>
                  <a:srgbClr val="000000"/>
                </a:solidFill>
                <a:latin typeface="Inter"/>
                <a:ea typeface="Inter"/>
                <a:cs typeface="Inter"/>
                <a:sym typeface="Inter"/>
              </a:rPr>
              <a:t>⦁</a:t>
            </a:r>
            <a:r>
              <a:rPr lang="en-US" sz="2599" b="1">
                <a:solidFill>
                  <a:srgbClr val="000000"/>
                </a:solidFill>
                <a:latin typeface="Inter Bold"/>
                <a:ea typeface="Inter Bold"/>
                <a:cs typeface="Inter Bold"/>
                <a:sym typeface="Inter Bold"/>
              </a:rPr>
              <a:t> Express.js</a:t>
            </a:r>
            <a:r>
              <a:rPr lang="en-US" sz="2599">
                <a:solidFill>
                  <a:srgbClr val="000000"/>
                </a:solidFill>
                <a:latin typeface="Inter"/>
                <a:ea typeface="Inter"/>
                <a:cs typeface="Inter"/>
                <a:sym typeface="Inter"/>
              </a:rPr>
              <a:t>: Back-end framework for handling server operations and APIs</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Git:</a:t>
            </a:r>
            <a:r>
              <a:rPr lang="en-US" sz="2599">
                <a:solidFill>
                  <a:srgbClr val="000000"/>
                </a:solidFill>
                <a:latin typeface="Inter"/>
                <a:ea typeface="Inter"/>
                <a:cs typeface="Inter"/>
                <a:sym typeface="Inter"/>
              </a:rPr>
              <a:t> For version control and collaboration</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Code Editor</a:t>
            </a:r>
            <a:r>
              <a:rPr lang="en-US" sz="2599">
                <a:solidFill>
                  <a:srgbClr val="000000"/>
                </a:solidFill>
                <a:latin typeface="Inter"/>
                <a:ea typeface="Inter"/>
                <a:cs typeface="Inter"/>
                <a:sym typeface="Inter"/>
              </a:rPr>
              <a:t>: e.g., Visual Studio Code for development</a:t>
            </a:r>
          </a:p>
          <a:p>
            <a:pPr algn="l">
              <a:lnSpc>
                <a:spcPts val="3639"/>
              </a:lnSpc>
            </a:pPr>
            <a:r>
              <a:rPr lang="en-US" sz="2599">
                <a:solidFill>
                  <a:srgbClr val="000000"/>
                </a:solidFill>
                <a:latin typeface="Inter"/>
                <a:ea typeface="Inter"/>
                <a:cs typeface="Inter"/>
                <a:sym typeface="Inter"/>
              </a:rPr>
              <a:t>⦁ </a:t>
            </a:r>
            <a:r>
              <a:rPr lang="en-US" sz="2599" b="1">
                <a:solidFill>
                  <a:srgbClr val="000000"/>
                </a:solidFill>
                <a:latin typeface="Inter Bold"/>
                <a:ea typeface="Inter Bold"/>
                <a:cs typeface="Inter Bold"/>
                <a:sym typeface="Inter Bold"/>
              </a:rPr>
              <a:t>Web Browsers:</a:t>
            </a:r>
            <a:r>
              <a:rPr lang="en-US" sz="2599">
                <a:solidFill>
                  <a:srgbClr val="000000"/>
                </a:solidFill>
                <a:latin typeface="Inter"/>
                <a:ea typeface="Inter"/>
                <a:cs typeface="Inter"/>
                <a:sym typeface="Inter"/>
              </a:rPr>
              <a:t> At least two browsers installed for testing compatibility (e.g., Chrome and Firefox)</a:t>
            </a:r>
          </a:p>
          <a:p>
            <a:pPr algn="l">
              <a:lnSpc>
                <a:spcPts val="3639"/>
              </a:lnSpc>
            </a:pPr>
            <a:endParaRPr lang="en-US" sz="2599">
              <a:solidFill>
                <a:srgbClr val="000000"/>
              </a:solidFill>
              <a:latin typeface="Inter"/>
              <a:ea typeface="Inter"/>
              <a:cs typeface="Inter"/>
              <a:sym typeface="Inter"/>
            </a:endParaRPr>
          </a:p>
        </p:txBody>
      </p:sp>
      <p:grpSp>
        <p:nvGrpSpPr>
          <p:cNvPr id="11" name="Group 11"/>
          <p:cNvGrpSpPr/>
          <p:nvPr/>
        </p:nvGrpSpPr>
        <p:grpSpPr>
          <a:xfrm rot="-10800000">
            <a:off x="16254961" y="2613938"/>
            <a:ext cx="91670" cy="5872927"/>
            <a:chOff x="0" y="0"/>
            <a:chExt cx="24143" cy="1546779"/>
          </a:xfrm>
        </p:grpSpPr>
        <p:sp>
          <p:nvSpPr>
            <p:cNvPr id="12" name="Freeform 12"/>
            <p:cNvSpPr/>
            <p:nvPr/>
          </p:nvSpPr>
          <p:spPr>
            <a:xfrm>
              <a:off x="0" y="0"/>
              <a:ext cx="24143" cy="1546779"/>
            </a:xfrm>
            <a:custGeom>
              <a:avLst/>
              <a:gdLst/>
              <a:ahLst/>
              <a:cxnLst/>
              <a:rect l="l" t="t" r="r" b="b"/>
              <a:pathLst>
                <a:path w="24143" h="1546779">
                  <a:moveTo>
                    <a:pt x="0" y="0"/>
                  </a:moveTo>
                  <a:lnTo>
                    <a:pt x="24143" y="0"/>
                  </a:lnTo>
                  <a:lnTo>
                    <a:pt x="24143" y="1546779"/>
                  </a:lnTo>
                  <a:lnTo>
                    <a:pt x="0" y="1546779"/>
                  </a:lnTo>
                  <a:close/>
                </a:path>
              </a:pathLst>
            </a:custGeom>
            <a:solidFill>
              <a:srgbClr val="FC6736"/>
            </a:solidFill>
          </p:spPr>
        </p:sp>
        <p:sp>
          <p:nvSpPr>
            <p:cNvPr id="13" name="TextBox 13"/>
            <p:cNvSpPr txBox="1"/>
            <p:nvPr/>
          </p:nvSpPr>
          <p:spPr>
            <a:xfrm>
              <a:off x="0" y="-38100"/>
              <a:ext cx="24143" cy="1584879"/>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1640</Words>
  <Application>Microsoft Office PowerPoint</Application>
  <PresentationFormat>Custom</PresentationFormat>
  <Paragraphs>299</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The Seasons Bold</vt:lpstr>
      <vt:lpstr>Arimo</vt:lpstr>
      <vt:lpstr>Canva Sans</vt:lpstr>
      <vt:lpstr>Inter Italics</vt:lpstr>
      <vt:lpstr>Inter</vt:lpstr>
      <vt:lpstr>Calibri</vt:lpstr>
      <vt:lpstr>Arial</vt:lpstr>
      <vt:lpstr>Inter Bold</vt:lpstr>
      <vt:lpstr>The Seasons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ShopEZ: E-commerce Application</dc:title>
  <dc:creator>Madaesh D</dc:creator>
  <cp:lastModifiedBy>Madaesh D</cp:lastModifiedBy>
  <cp:revision>2</cp:revision>
  <dcterms:created xsi:type="dcterms:W3CDTF">2006-08-16T00:00:00Z</dcterms:created>
  <dcterms:modified xsi:type="dcterms:W3CDTF">2024-11-18T05:33:09Z</dcterms:modified>
  <dc:identifier>DAGWvEaWIQQ</dc:identifier>
</cp:coreProperties>
</file>